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01" r:id="rId1"/>
  </p:sldMasterIdLst>
  <p:sldIdLst>
    <p:sldId id="256" r:id="rId2"/>
    <p:sldId id="282" r:id="rId3"/>
    <p:sldId id="257" r:id="rId4"/>
    <p:sldId id="258" r:id="rId5"/>
    <p:sldId id="259" r:id="rId6"/>
    <p:sldId id="260" r:id="rId7"/>
    <p:sldId id="271" r:id="rId8"/>
    <p:sldId id="272" r:id="rId9"/>
    <p:sldId id="273" r:id="rId10"/>
    <p:sldId id="277" r:id="rId11"/>
    <p:sldId id="275" r:id="rId12"/>
    <p:sldId id="276" r:id="rId13"/>
    <p:sldId id="274" r:id="rId14"/>
    <p:sldId id="264" r:id="rId15"/>
    <p:sldId id="261" r:id="rId16"/>
    <p:sldId id="263" r:id="rId17"/>
    <p:sldId id="262" r:id="rId18"/>
    <p:sldId id="265" r:id="rId19"/>
    <p:sldId id="266" r:id="rId20"/>
    <p:sldId id="267" r:id="rId21"/>
    <p:sldId id="268" r:id="rId22"/>
    <p:sldId id="284" r:id="rId23"/>
    <p:sldId id="269" r:id="rId24"/>
    <p:sldId id="270" r:id="rId25"/>
    <p:sldId id="278" r:id="rId26"/>
    <p:sldId id="279" r:id="rId27"/>
    <p:sldId id="280" r:id="rId28"/>
    <p:sldId id="281" r:id="rId29"/>
    <p:sldId id="283" r:id="rId30"/>
  </p:sldIdLst>
  <p:sldSz cx="9144000" cy="6858000" type="screen4x3"/>
  <p:notesSz cx="6858000" cy="9144000"/>
  <p:defaultText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33"/>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27" autoAdjust="0"/>
    <p:restoredTop sz="95441" autoAdjust="0"/>
  </p:normalViewPr>
  <p:slideViewPr>
    <p:cSldViewPr snapToGrid="0">
      <p:cViewPr varScale="1">
        <p:scale>
          <a:sx n="66" d="100"/>
          <a:sy n="66" d="100"/>
        </p:scale>
        <p:origin x="1140" y="40"/>
      </p:cViewPr>
      <p:guideLst/>
    </p:cSldViewPr>
  </p:slideViewPr>
  <p:outlineViewPr>
    <p:cViewPr>
      <p:scale>
        <a:sx n="33" d="100"/>
        <a:sy n="33" d="100"/>
      </p:scale>
      <p:origin x="0" y="-18"/>
    </p:cViewPr>
  </p:outlin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857"/>
            <a:ext cx="9144000" cy="6858000"/>
          </a:xfrm>
          <a:prstGeom prst="rect">
            <a:avLst/>
          </a:prstGeom>
        </p:spPr>
      </p:pic>
      <p:sp>
        <p:nvSpPr>
          <p:cNvPr id="10" name="Text Placeholder 5"/>
          <p:cNvSpPr>
            <a:spLocks noGrp="1"/>
          </p:cNvSpPr>
          <p:nvPr>
            <p:ph type="body" sz="quarter" idx="10" hasCustomPrompt="1"/>
          </p:nvPr>
        </p:nvSpPr>
        <p:spPr>
          <a:xfrm>
            <a:off x="493776" y="3968497"/>
            <a:ext cx="4978908" cy="1650381"/>
          </a:xfrm>
          <a:prstGeom prst="rect">
            <a:avLst/>
          </a:prstGeom>
        </p:spPr>
        <p:txBody>
          <a:bodyPr lIns="0">
            <a:normAutofit/>
          </a:bodyPr>
          <a:lstStyle>
            <a:lvl1pPr marL="0" indent="0">
              <a:buNone/>
              <a:defRPr sz="2100" b="0" i="0">
                <a:solidFill>
                  <a:schemeClr val="bg1"/>
                </a:solidFill>
                <a:latin typeface="Georgia" charset="0"/>
                <a:ea typeface="Georgia" charset="0"/>
                <a:cs typeface="Georgia" charset="0"/>
              </a:defRPr>
            </a:lvl1pPr>
          </a:lstStyle>
          <a:p>
            <a:pPr lvl="0"/>
            <a:r>
              <a:rPr lang="en-US" dirty="0"/>
              <a:t>Sub-topic</a:t>
            </a:r>
          </a:p>
        </p:txBody>
      </p:sp>
      <p:sp>
        <p:nvSpPr>
          <p:cNvPr id="14" name="Title 1"/>
          <p:cNvSpPr>
            <a:spLocks noGrp="1"/>
          </p:cNvSpPr>
          <p:nvPr>
            <p:ph type="ctrTitle" hasCustomPrompt="1"/>
          </p:nvPr>
        </p:nvSpPr>
        <p:spPr>
          <a:xfrm>
            <a:off x="493776" y="1490472"/>
            <a:ext cx="4978908" cy="2386584"/>
          </a:xfrm>
          <a:prstGeom prst="rect">
            <a:avLst/>
          </a:prstGeom>
          <a:ln>
            <a:noFill/>
          </a:ln>
        </p:spPr>
        <p:txBody>
          <a:bodyPr lIns="0" anchor="b"/>
          <a:lstStyle>
            <a:lvl1pPr algn="l">
              <a:lnSpc>
                <a:spcPts val="4350"/>
              </a:lnSpc>
              <a:defRPr sz="4500" b="1" i="0" cap="all" baseline="0">
                <a:solidFill>
                  <a:schemeClr val="bg1"/>
                </a:solidFill>
                <a:latin typeface="Arial" charset="0"/>
                <a:ea typeface="Arial" charset="0"/>
                <a:cs typeface="Arial" charset="0"/>
              </a:defRPr>
            </a:lvl1pPr>
          </a:lstStyle>
          <a:p>
            <a:r>
              <a:rPr lang="en-US" dirty="0"/>
              <a:t>Presentation</a:t>
            </a:r>
            <a:br>
              <a:rPr lang="en-US" dirty="0"/>
            </a:br>
            <a:r>
              <a:rPr lang="en-US" dirty="0"/>
              <a:t>Title</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918" y="5366672"/>
            <a:ext cx="6810538" cy="972934"/>
          </a:xfrm>
          <a:prstGeom prst="rect">
            <a:avLst/>
          </a:prstGeom>
        </p:spPr>
      </p:pic>
    </p:spTree>
    <p:extLst>
      <p:ext uri="{BB962C8B-B14F-4D97-AF65-F5344CB8AC3E}">
        <p14:creationId xmlns:p14="http://schemas.microsoft.com/office/powerpoint/2010/main" val="505879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ivider Slide">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00" y="0"/>
            <a:ext cx="9144000" cy="6858000"/>
          </a:xfrm>
          <a:prstGeom prst="rect">
            <a:avLst/>
          </a:prstGeom>
        </p:spPr>
      </p:pic>
      <p:sp>
        <p:nvSpPr>
          <p:cNvPr id="5" name="Title 1"/>
          <p:cNvSpPr>
            <a:spLocks noGrp="1"/>
          </p:cNvSpPr>
          <p:nvPr>
            <p:ph type="ctrTitle" hasCustomPrompt="1"/>
          </p:nvPr>
        </p:nvSpPr>
        <p:spPr>
          <a:xfrm>
            <a:off x="493776" y="1490663"/>
            <a:ext cx="4978908" cy="2387600"/>
          </a:xfrm>
          <a:prstGeom prst="rect">
            <a:avLst/>
          </a:prstGeom>
          <a:ln>
            <a:noFill/>
          </a:ln>
        </p:spPr>
        <p:txBody>
          <a:bodyPr lIns="0" anchor="b"/>
          <a:lstStyle>
            <a:lvl1pPr algn="l">
              <a:lnSpc>
                <a:spcPts val="4350"/>
              </a:lnSpc>
              <a:defRPr sz="4500" b="1" i="0" cap="all" baseline="0">
                <a:solidFill>
                  <a:schemeClr val="bg1"/>
                </a:solidFill>
                <a:latin typeface="Arial" charset="0"/>
                <a:ea typeface="Arial" charset="0"/>
                <a:cs typeface="Arial" charset="0"/>
              </a:defRPr>
            </a:lvl1pPr>
          </a:lstStyle>
          <a:p>
            <a:r>
              <a:rPr lang="en-US" dirty="0"/>
              <a:t>DIVIDER SLIDE</a:t>
            </a:r>
          </a:p>
        </p:txBody>
      </p:sp>
      <p:sp>
        <p:nvSpPr>
          <p:cNvPr id="6" name="Subtitle 2"/>
          <p:cNvSpPr>
            <a:spLocks noGrp="1"/>
          </p:cNvSpPr>
          <p:nvPr>
            <p:ph type="subTitle" idx="1" hasCustomPrompt="1"/>
          </p:nvPr>
        </p:nvSpPr>
        <p:spPr>
          <a:xfrm>
            <a:off x="493776" y="3970337"/>
            <a:ext cx="4978908" cy="2212976"/>
          </a:xfrm>
          <a:prstGeom prst="rect">
            <a:avLst/>
          </a:prstGeom>
          <a:ln>
            <a:noFill/>
          </a:ln>
        </p:spPr>
        <p:txBody>
          <a:bodyPr lIns="0">
            <a:normAutofit/>
          </a:bodyPr>
          <a:lstStyle>
            <a:lvl1pPr marL="0" indent="0" algn="l">
              <a:buNone/>
              <a:defRPr sz="2100" b="0" baseline="0">
                <a:solidFill>
                  <a:schemeClr val="bg1"/>
                </a:solidFill>
                <a:latin typeface="Georgia" charset="0"/>
                <a:ea typeface="Georgia" charset="0"/>
                <a:cs typeface="Georgia"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Section title</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461" y="56223"/>
            <a:ext cx="5839539" cy="834219"/>
          </a:xfrm>
          <a:prstGeom prst="rect">
            <a:avLst/>
          </a:prstGeom>
        </p:spPr>
      </p:pic>
    </p:spTree>
    <p:extLst>
      <p:ext uri="{BB962C8B-B14F-4D97-AF65-F5344CB8AC3E}">
        <p14:creationId xmlns:p14="http://schemas.microsoft.com/office/powerpoint/2010/main" val="75046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Blank Slide">
    <p:spTree>
      <p:nvGrpSpPr>
        <p:cNvPr id="1" name=""/>
        <p:cNvGrpSpPr/>
        <p:nvPr/>
      </p:nvGrpSpPr>
      <p:grpSpPr>
        <a:xfrm>
          <a:off x="0" y="0"/>
          <a:ext cx="0" cy="0"/>
          <a:chOff x="0" y="0"/>
          <a:chExt cx="0" cy="0"/>
        </a:xfrm>
      </p:grpSpPr>
      <p:sp>
        <p:nvSpPr>
          <p:cNvPr id="7" name="Rectangle 6"/>
          <p:cNvSpPr/>
          <p:nvPr/>
        </p:nvSpPr>
        <p:spPr>
          <a:xfrm>
            <a:off x="4256314" y="2177143"/>
            <a:ext cx="4887686" cy="4680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Slide Number Placeholder 6"/>
          <p:cNvSpPr txBox="1">
            <a:spLocks/>
          </p:cNvSpPr>
          <p:nvPr/>
        </p:nvSpPr>
        <p:spPr>
          <a:xfrm>
            <a:off x="8284464" y="6221885"/>
            <a:ext cx="544068" cy="534516"/>
          </a:xfrm>
          <a:prstGeom prst="rect">
            <a:avLst/>
          </a:prstGeom>
        </p:spPr>
        <p:txBody>
          <a:bodyPr vert="horz" lIns="91440" tIns="45720" rIns="91440" bIns="45720" rtlCol="0" anchor="ctr"/>
          <a:lstStyle>
            <a:defPPr>
              <a:defRPr lang="en-US"/>
            </a:defPPr>
            <a:lvl1pPr marL="0" algn="r" defTabSz="685800" rtl="0" eaLnBrk="1" latinLnBrk="0" hangingPunct="1">
              <a:defRPr sz="1000" b="1" i="0" kern="1200">
                <a:solidFill>
                  <a:srgbClr val="828383"/>
                </a:solidFill>
                <a:latin typeface="Museo Slab 900" charset="0"/>
                <a:ea typeface="Museo Slab 900" charset="0"/>
                <a:cs typeface="Museo Slab 900"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2915D2C3-7EB9-F849-9C19-1CC92E2870ED}" type="slidenum">
              <a:rPr lang="en-US" sz="1200" b="1" smtClean="0">
                <a:latin typeface="Arial" charset="0"/>
                <a:ea typeface="Arial" charset="0"/>
                <a:cs typeface="Arial" charset="0"/>
              </a:rPr>
              <a:pPr/>
              <a:t>‹#›</a:t>
            </a:fld>
            <a:endParaRPr lang="en-US" sz="1200" b="1" dirty="0">
              <a:latin typeface="Arial" charset="0"/>
              <a:ea typeface="Arial" charset="0"/>
              <a:cs typeface="Arial" charset="0"/>
            </a:endParaRPr>
          </a:p>
        </p:txBody>
      </p:sp>
    </p:spTree>
    <p:extLst>
      <p:ext uri="{BB962C8B-B14F-4D97-AF65-F5344CB8AC3E}">
        <p14:creationId xmlns:p14="http://schemas.microsoft.com/office/powerpoint/2010/main" val="586417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 Column Text">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427101" y="2189264"/>
            <a:ext cx="4802124" cy="3790483"/>
          </a:xfrm>
          <a:prstGeom prst="rect">
            <a:avLst/>
          </a:prstGeom>
        </p:spPr>
        <p:txBody>
          <a:bodyPr>
            <a:noAutofit/>
          </a:bodyPr>
          <a:lstStyle>
            <a:lvl1pPr marL="0" indent="0">
              <a:lnSpc>
                <a:spcPts val="1950"/>
              </a:lnSpc>
              <a:buNone/>
              <a:defRPr sz="1350" b="0" i="0" spc="-38" baseline="0">
                <a:solidFill>
                  <a:srgbClr val="828383"/>
                </a:solidFill>
                <a:latin typeface="Arial" charset="0"/>
                <a:ea typeface="Arial" charset="0"/>
                <a:cs typeface="Arial" charset="0"/>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r>
              <a:rPr lang="en-US" dirty="0"/>
              <a:t>Em </a:t>
            </a:r>
            <a:r>
              <a:rPr lang="en-US" dirty="0" err="1"/>
              <a:t>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Mauris</a:t>
            </a:r>
            <a:r>
              <a:rPr lang="en-US" dirty="0"/>
              <a:t> </a:t>
            </a:r>
            <a:r>
              <a:rPr lang="en-US" dirty="0" err="1"/>
              <a:t>vehicula</a:t>
            </a:r>
            <a:r>
              <a:rPr lang="en-US" dirty="0"/>
              <a:t> dui in </a:t>
            </a:r>
            <a:r>
              <a:rPr lang="en-US" dirty="0" err="1"/>
              <a:t>neque</a:t>
            </a:r>
            <a:r>
              <a:rPr lang="en-US" dirty="0"/>
              <a:t> </a:t>
            </a:r>
            <a:r>
              <a:rPr lang="en-US" dirty="0" err="1"/>
              <a:t>dignissim</a:t>
            </a:r>
            <a:r>
              <a:rPr lang="en-US" dirty="0"/>
              <a:t>, in </a:t>
            </a:r>
            <a:r>
              <a:rPr lang="en-US" dirty="0" err="1"/>
              <a:t>aliquet</a:t>
            </a:r>
            <a:r>
              <a:rPr lang="en-US" dirty="0"/>
              <a:t> </a:t>
            </a:r>
            <a:r>
              <a:rPr lang="en-US" dirty="0" err="1"/>
              <a:t>nisl</a:t>
            </a:r>
            <a:r>
              <a:rPr lang="en-US" dirty="0"/>
              <a:t> </a:t>
            </a:r>
            <a:r>
              <a:rPr lang="en-US" dirty="0" err="1"/>
              <a:t>varius</a:t>
            </a:r>
            <a:r>
              <a:rPr lang="en-US" dirty="0"/>
              <a:t>. </a:t>
            </a:r>
            <a:r>
              <a:rPr lang="en-US" dirty="0" err="1"/>
              <a:t>Sed</a:t>
            </a:r>
            <a:r>
              <a:rPr lang="en-US" dirty="0"/>
              <a:t> a </a:t>
            </a:r>
            <a:r>
              <a:rPr lang="en-US" dirty="0" err="1"/>
              <a:t>erat</a:t>
            </a:r>
            <a:r>
              <a:rPr lang="en-US" dirty="0"/>
              <a:t> </a:t>
            </a:r>
            <a:r>
              <a:rPr lang="en-US" dirty="0" err="1"/>
              <a:t>ut</a:t>
            </a:r>
            <a:r>
              <a:rPr lang="en-US" dirty="0"/>
              <a:t> magna </a:t>
            </a:r>
            <a:r>
              <a:rPr lang="en-US" dirty="0" err="1"/>
              <a:t>vulputate</a:t>
            </a:r>
            <a:r>
              <a:rPr lang="en-US" dirty="0"/>
              <a:t> </a:t>
            </a:r>
            <a:r>
              <a:rPr lang="en-US" dirty="0" err="1"/>
              <a:t>feugiat</a:t>
            </a:r>
            <a:r>
              <a:rPr lang="en-US" dirty="0"/>
              <a:t>. </a:t>
            </a:r>
            <a:r>
              <a:rPr lang="en-US" dirty="0" err="1"/>
              <a:t>Quisque</a:t>
            </a:r>
            <a:r>
              <a:rPr lang="en-US" dirty="0"/>
              <a:t> </a:t>
            </a:r>
            <a:r>
              <a:rPr lang="en-US" dirty="0" err="1"/>
              <a:t>varius</a:t>
            </a:r>
            <a:r>
              <a:rPr lang="en-US" dirty="0"/>
              <a:t> libero </a:t>
            </a:r>
            <a:r>
              <a:rPr lang="en-US" dirty="0" err="1"/>
              <a:t>placerat</a:t>
            </a:r>
            <a:r>
              <a:rPr lang="en-US" dirty="0"/>
              <a:t> </a:t>
            </a:r>
            <a:r>
              <a:rPr lang="en-US" dirty="0" err="1"/>
              <a:t>erat</a:t>
            </a:r>
            <a:r>
              <a:rPr lang="en-US" dirty="0"/>
              <a:t> </a:t>
            </a:r>
            <a:r>
              <a:rPr lang="en-US" dirty="0" err="1"/>
              <a:t>lobortis</a:t>
            </a:r>
            <a:r>
              <a:rPr lang="en-US" dirty="0"/>
              <a:t> </a:t>
            </a:r>
            <a:r>
              <a:rPr lang="en-US" dirty="0" err="1"/>
              <a:t>congue</a:t>
            </a:r>
            <a:r>
              <a:rPr lang="en-US" dirty="0"/>
              <a:t>. Integer a </a:t>
            </a:r>
            <a:r>
              <a:rPr lang="en-US" dirty="0" err="1"/>
              <a:t>arcu</a:t>
            </a:r>
            <a:r>
              <a:rPr lang="en-US" dirty="0"/>
              <a:t> </a:t>
            </a:r>
            <a:r>
              <a:rPr lang="en-US" dirty="0" err="1"/>
              <a:t>vel</a:t>
            </a:r>
            <a:r>
              <a:rPr lang="en-US" dirty="0"/>
              <a:t> ante </a:t>
            </a:r>
            <a:r>
              <a:rPr lang="en-US" dirty="0" err="1"/>
              <a:t>bibendum</a:t>
            </a:r>
            <a:r>
              <a:rPr lang="en-US" dirty="0"/>
              <a:t> </a:t>
            </a:r>
            <a:r>
              <a:rPr lang="en-US" dirty="0" err="1"/>
              <a:t>scelerisque</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a:t>
            </a:r>
          </a:p>
        </p:txBody>
      </p:sp>
      <p:sp>
        <p:nvSpPr>
          <p:cNvPr id="4" name="Title 3"/>
          <p:cNvSpPr>
            <a:spLocks noGrp="1"/>
          </p:cNvSpPr>
          <p:nvPr>
            <p:ph type="title" hasCustomPrompt="1"/>
          </p:nvPr>
        </p:nvSpPr>
        <p:spPr>
          <a:xfrm>
            <a:off x="427101" y="1320800"/>
            <a:ext cx="7886700" cy="716084"/>
          </a:xfrm>
          <a:prstGeom prst="rect">
            <a:avLst/>
          </a:prstGeom>
        </p:spPr>
        <p:txBody>
          <a:bodyPr anchor="b">
            <a:normAutofit/>
          </a:bodyPr>
          <a:lstStyle>
            <a:lvl1pPr>
              <a:lnSpc>
                <a:spcPct val="80000"/>
              </a:lnSpc>
              <a:defRPr sz="2700">
                <a:solidFill>
                  <a:srgbClr val="005BBB"/>
                </a:solidFill>
                <a:latin typeface="Georgia" charset="0"/>
                <a:ea typeface="Georgia" charset="0"/>
                <a:cs typeface="Georgia" charset="0"/>
              </a:defRPr>
            </a:lvl1pPr>
          </a:lstStyle>
          <a:p>
            <a:r>
              <a:rPr lang="en-US" dirty="0"/>
              <a:t>Click to edit title</a:t>
            </a:r>
          </a:p>
        </p:txBody>
      </p:sp>
    </p:spTree>
    <p:extLst>
      <p:ext uri="{BB962C8B-B14F-4D97-AF65-F5344CB8AC3E}">
        <p14:creationId xmlns:p14="http://schemas.microsoft.com/office/powerpoint/2010/main" val="366897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 Column Text">
    <p:spTree>
      <p:nvGrpSpPr>
        <p:cNvPr id="1" name=""/>
        <p:cNvGrpSpPr/>
        <p:nvPr/>
      </p:nvGrpSpPr>
      <p:grpSpPr>
        <a:xfrm>
          <a:off x="0" y="0"/>
          <a:ext cx="0" cy="0"/>
          <a:chOff x="0" y="0"/>
          <a:chExt cx="0" cy="0"/>
        </a:xfrm>
      </p:grpSpPr>
      <p:sp>
        <p:nvSpPr>
          <p:cNvPr id="12" name="Text Placeholder 2"/>
          <p:cNvSpPr>
            <a:spLocks noGrp="1"/>
          </p:cNvSpPr>
          <p:nvPr>
            <p:ph type="body" idx="10" hasCustomPrompt="1"/>
          </p:nvPr>
        </p:nvSpPr>
        <p:spPr>
          <a:xfrm>
            <a:off x="425196" y="2185417"/>
            <a:ext cx="3134815" cy="3511409"/>
          </a:xfrm>
          <a:prstGeom prst="rect">
            <a:avLst/>
          </a:prstGeom>
        </p:spPr>
        <p:txBody>
          <a:bodyPr>
            <a:noAutofit/>
          </a:bodyPr>
          <a:lstStyle>
            <a:lvl1pPr marL="0" indent="0">
              <a:lnSpc>
                <a:spcPts val="1950"/>
              </a:lnSpc>
              <a:buNone/>
              <a:defRPr sz="1350" b="0" i="0" spc="-38" baseline="0">
                <a:solidFill>
                  <a:srgbClr val="828383"/>
                </a:solidFill>
                <a:latin typeface="Arial" charset="0"/>
                <a:ea typeface="Arial" charset="0"/>
                <a:cs typeface="Arial" charset="0"/>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Mauris</a:t>
            </a:r>
            <a:r>
              <a:rPr lang="en-US" dirty="0"/>
              <a:t> </a:t>
            </a:r>
            <a:r>
              <a:rPr lang="en-US" dirty="0" err="1"/>
              <a:t>vehicula</a:t>
            </a:r>
            <a:r>
              <a:rPr lang="en-US" dirty="0"/>
              <a:t> dui in </a:t>
            </a:r>
            <a:r>
              <a:rPr lang="en-US" dirty="0" err="1"/>
              <a:t>neque</a:t>
            </a:r>
            <a:r>
              <a:rPr lang="en-US" dirty="0"/>
              <a:t> </a:t>
            </a:r>
            <a:r>
              <a:rPr lang="en-US" dirty="0" err="1"/>
              <a:t>dignissim</a:t>
            </a:r>
            <a:r>
              <a:rPr lang="en-US" dirty="0"/>
              <a:t>, in </a:t>
            </a:r>
            <a:r>
              <a:rPr lang="en-US" dirty="0" err="1"/>
              <a:t>aliquet</a:t>
            </a:r>
            <a:r>
              <a:rPr lang="en-US" dirty="0"/>
              <a:t> </a:t>
            </a:r>
            <a:r>
              <a:rPr lang="en-US" dirty="0" err="1"/>
              <a:t>nisl</a:t>
            </a:r>
            <a:r>
              <a:rPr lang="en-US" dirty="0"/>
              <a:t> </a:t>
            </a:r>
            <a:r>
              <a:rPr lang="en-US" dirty="0" err="1"/>
              <a:t>varius</a:t>
            </a:r>
            <a:r>
              <a:rPr lang="en-US" dirty="0"/>
              <a:t>. </a:t>
            </a:r>
            <a:r>
              <a:rPr lang="en-US" dirty="0" err="1"/>
              <a:t>Sed</a:t>
            </a:r>
            <a:r>
              <a:rPr lang="en-US" dirty="0"/>
              <a:t> a </a:t>
            </a:r>
            <a:r>
              <a:rPr lang="en-US" dirty="0" err="1"/>
              <a:t>erat</a:t>
            </a:r>
            <a:r>
              <a:rPr lang="en-US" dirty="0"/>
              <a:t> </a:t>
            </a:r>
            <a:r>
              <a:rPr lang="en-US" dirty="0" err="1"/>
              <a:t>ut</a:t>
            </a:r>
            <a:r>
              <a:rPr lang="en-US" dirty="0"/>
              <a:t> magna </a:t>
            </a:r>
            <a:r>
              <a:rPr lang="en-US" dirty="0" err="1"/>
              <a:t>vulputate</a:t>
            </a:r>
            <a:r>
              <a:rPr lang="en-US" dirty="0"/>
              <a:t> </a:t>
            </a:r>
            <a:r>
              <a:rPr lang="en-US" dirty="0" err="1"/>
              <a:t>feugiat</a:t>
            </a:r>
            <a:r>
              <a:rPr lang="en-US" dirty="0"/>
              <a:t>. </a:t>
            </a:r>
            <a:r>
              <a:rPr lang="en-US" dirty="0" err="1"/>
              <a:t>Quisque</a:t>
            </a:r>
            <a:r>
              <a:rPr lang="en-US" dirty="0"/>
              <a:t> </a:t>
            </a:r>
            <a:r>
              <a:rPr lang="en-US" dirty="0" err="1"/>
              <a:t>varius</a:t>
            </a:r>
            <a:r>
              <a:rPr lang="en-US" dirty="0"/>
              <a:t> libero </a:t>
            </a:r>
            <a:r>
              <a:rPr lang="en-US" dirty="0" err="1"/>
              <a:t>placerat</a:t>
            </a:r>
            <a:r>
              <a:rPr lang="en-US" dirty="0"/>
              <a:t> </a:t>
            </a:r>
            <a:r>
              <a:rPr lang="en-US" dirty="0" err="1"/>
              <a:t>erat</a:t>
            </a:r>
            <a:r>
              <a:rPr lang="en-US" dirty="0"/>
              <a:t> </a:t>
            </a:r>
            <a:r>
              <a:rPr lang="en-US" dirty="0" err="1"/>
              <a:t>lobortis</a:t>
            </a:r>
            <a:r>
              <a:rPr lang="en-US" dirty="0"/>
              <a:t> </a:t>
            </a:r>
            <a:r>
              <a:rPr lang="en-US" dirty="0" err="1"/>
              <a:t>congue</a:t>
            </a:r>
            <a:r>
              <a:rPr lang="en-US" dirty="0"/>
              <a:t>. Integer a </a:t>
            </a:r>
            <a:r>
              <a:rPr lang="en-US" dirty="0" err="1"/>
              <a:t>arcu</a:t>
            </a:r>
            <a:r>
              <a:rPr lang="en-US" dirty="0"/>
              <a:t> </a:t>
            </a:r>
            <a:r>
              <a:rPr lang="en-US" dirty="0" err="1"/>
              <a:t>vel</a:t>
            </a:r>
            <a:r>
              <a:rPr lang="en-US" dirty="0"/>
              <a:t> ante </a:t>
            </a:r>
            <a:r>
              <a:rPr lang="en-US" dirty="0" err="1"/>
              <a:t>bibendum</a:t>
            </a:r>
            <a:r>
              <a:rPr lang="en-US" dirty="0"/>
              <a:t> </a:t>
            </a:r>
            <a:r>
              <a:rPr lang="en-US" dirty="0" err="1"/>
              <a:t>scelerisque</a:t>
            </a:r>
            <a:r>
              <a:rPr lang="en-US" dirty="0"/>
              <a:t>. </a:t>
            </a:r>
          </a:p>
        </p:txBody>
      </p:sp>
      <p:sp>
        <p:nvSpPr>
          <p:cNvPr id="13" name="Text Placeholder 2"/>
          <p:cNvSpPr>
            <a:spLocks noGrp="1"/>
          </p:cNvSpPr>
          <p:nvPr>
            <p:ph type="body" idx="11" hasCustomPrompt="1"/>
          </p:nvPr>
        </p:nvSpPr>
        <p:spPr>
          <a:xfrm>
            <a:off x="3771900" y="2185417"/>
            <a:ext cx="3134815" cy="3511409"/>
          </a:xfrm>
          <a:prstGeom prst="rect">
            <a:avLst/>
          </a:prstGeom>
        </p:spPr>
        <p:txBody>
          <a:bodyPr>
            <a:noAutofit/>
          </a:bodyPr>
          <a:lstStyle>
            <a:lvl1pPr marL="0" indent="0">
              <a:lnSpc>
                <a:spcPts val="1950"/>
              </a:lnSpc>
              <a:buNone/>
              <a:defRPr sz="1350" b="0" i="0" spc="-38" baseline="0">
                <a:solidFill>
                  <a:srgbClr val="828383"/>
                </a:solidFill>
                <a:latin typeface="Arial" charset="0"/>
                <a:ea typeface="Arial" charset="0"/>
                <a:cs typeface="Arial" charset="0"/>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dirty="0" err="1"/>
              <a:t>Etiam</a:t>
            </a:r>
            <a:r>
              <a:rPr lang="en-US" dirty="0"/>
              <a:t> </a:t>
            </a:r>
            <a:r>
              <a:rPr lang="en-US" dirty="0" err="1"/>
              <a:t>molestie</a:t>
            </a:r>
            <a:r>
              <a:rPr lang="en-US" dirty="0"/>
              <a:t> </a:t>
            </a:r>
            <a:r>
              <a:rPr lang="en-US" dirty="0" err="1"/>
              <a:t>velit</a:t>
            </a:r>
            <a:r>
              <a:rPr lang="en-US" dirty="0"/>
              <a:t> vitae dolor </a:t>
            </a:r>
            <a:r>
              <a:rPr lang="en-US" dirty="0" err="1"/>
              <a:t>euismod</a:t>
            </a:r>
            <a:r>
              <a:rPr lang="en-US" dirty="0"/>
              <a:t>, sit </a:t>
            </a:r>
            <a:r>
              <a:rPr lang="en-US" dirty="0" err="1"/>
              <a:t>amet</a:t>
            </a:r>
            <a:r>
              <a:rPr lang="en-US" dirty="0"/>
              <a:t> </a:t>
            </a:r>
            <a:r>
              <a:rPr lang="en-US" dirty="0" err="1"/>
              <a:t>finibus</a:t>
            </a:r>
            <a:r>
              <a:rPr lang="en-US" dirty="0"/>
              <a:t> </a:t>
            </a:r>
            <a:r>
              <a:rPr lang="en-US" dirty="0" err="1"/>
              <a:t>risus</a:t>
            </a:r>
            <a:r>
              <a:rPr lang="en-US" dirty="0"/>
              <a:t> </a:t>
            </a:r>
            <a:r>
              <a:rPr lang="en-US" dirty="0" err="1"/>
              <a:t>mattis</a:t>
            </a:r>
            <a:r>
              <a:rPr lang="en-US" dirty="0"/>
              <a:t>. In </a:t>
            </a:r>
            <a:r>
              <a:rPr lang="en-US" dirty="0" err="1"/>
              <a:t>ornare</a:t>
            </a:r>
            <a:r>
              <a:rPr lang="en-US" dirty="0"/>
              <a:t> convallis </a:t>
            </a:r>
            <a:r>
              <a:rPr lang="en-US" dirty="0" err="1"/>
              <a:t>velit</a:t>
            </a:r>
            <a:r>
              <a:rPr lang="en-US" dirty="0"/>
              <a:t> vitae cursus. Integer </a:t>
            </a:r>
            <a:r>
              <a:rPr lang="en-US" dirty="0" err="1"/>
              <a:t>egestas</a:t>
            </a:r>
            <a:r>
              <a:rPr lang="en-US" dirty="0"/>
              <a:t> sit </a:t>
            </a:r>
            <a:r>
              <a:rPr lang="en-US" dirty="0" err="1"/>
              <a:t>amet</a:t>
            </a:r>
            <a:r>
              <a:rPr lang="en-US" dirty="0"/>
              <a:t> mi </a:t>
            </a:r>
            <a:r>
              <a:rPr lang="en-US" dirty="0" err="1"/>
              <a:t>vehicula</a:t>
            </a:r>
            <a:r>
              <a:rPr lang="en-US" dirty="0"/>
              <a:t> </a:t>
            </a:r>
            <a:r>
              <a:rPr lang="en-US" dirty="0" err="1"/>
              <a:t>sollicitudin</a:t>
            </a:r>
            <a:r>
              <a:rPr lang="en-US" dirty="0"/>
              <a:t>. </a:t>
            </a:r>
            <a:r>
              <a:rPr lang="en-US" dirty="0" err="1"/>
              <a:t>Pellentesque</a:t>
            </a:r>
            <a:r>
              <a:rPr lang="en-US" dirty="0"/>
              <a:t> habitant </a:t>
            </a:r>
            <a:r>
              <a:rPr lang="en-US" dirty="0" err="1"/>
              <a:t>morbi</a:t>
            </a:r>
            <a:r>
              <a:rPr lang="en-US" dirty="0"/>
              <a:t> </a:t>
            </a:r>
            <a:r>
              <a:rPr lang="en-US" dirty="0" err="1"/>
              <a:t>tristique</a:t>
            </a:r>
            <a:r>
              <a:rPr lang="en-US" dirty="0"/>
              <a:t> </a:t>
            </a:r>
            <a:r>
              <a:rPr lang="en-US" dirty="0" err="1"/>
              <a:t>senectus</a:t>
            </a:r>
            <a:r>
              <a:rPr lang="en-US" dirty="0"/>
              <a:t> et </a:t>
            </a:r>
            <a:r>
              <a:rPr lang="en-US" dirty="0" err="1"/>
              <a:t>netus</a:t>
            </a:r>
            <a:r>
              <a:rPr lang="en-US" dirty="0"/>
              <a:t> et </a:t>
            </a:r>
            <a:r>
              <a:rPr lang="en-US" dirty="0" err="1"/>
              <a:t>malesuada</a:t>
            </a:r>
            <a:r>
              <a:rPr lang="en-US" dirty="0"/>
              <a:t> fames ac </a:t>
            </a:r>
            <a:r>
              <a:rPr lang="en-US" dirty="0" err="1"/>
              <a:t>turpis</a:t>
            </a:r>
            <a:r>
              <a:rPr lang="en-US" dirty="0"/>
              <a:t> </a:t>
            </a:r>
            <a:r>
              <a:rPr lang="en-US" dirty="0" err="1"/>
              <a:t>egestas</a:t>
            </a:r>
            <a:r>
              <a:rPr lang="en-US" dirty="0"/>
              <a:t>.</a:t>
            </a:r>
          </a:p>
        </p:txBody>
      </p:sp>
      <p:sp>
        <p:nvSpPr>
          <p:cNvPr id="5" name="Title 3"/>
          <p:cNvSpPr>
            <a:spLocks noGrp="1"/>
          </p:cNvSpPr>
          <p:nvPr>
            <p:ph type="title" hasCustomPrompt="1"/>
          </p:nvPr>
        </p:nvSpPr>
        <p:spPr>
          <a:xfrm>
            <a:off x="427101" y="1320800"/>
            <a:ext cx="7886700" cy="716084"/>
          </a:xfrm>
          <a:prstGeom prst="rect">
            <a:avLst/>
          </a:prstGeom>
        </p:spPr>
        <p:txBody>
          <a:bodyPr anchor="b">
            <a:normAutofit/>
          </a:bodyPr>
          <a:lstStyle>
            <a:lvl1pPr>
              <a:lnSpc>
                <a:spcPct val="80000"/>
              </a:lnSpc>
              <a:defRPr sz="2700">
                <a:solidFill>
                  <a:srgbClr val="005BBB"/>
                </a:solidFill>
                <a:latin typeface="Georgia" charset="0"/>
                <a:ea typeface="Georgia" charset="0"/>
                <a:cs typeface="Georgia" charset="0"/>
              </a:defRPr>
            </a:lvl1pPr>
          </a:lstStyle>
          <a:p>
            <a:r>
              <a:rPr lang="en-US" dirty="0"/>
              <a:t>Click to edit title</a:t>
            </a:r>
          </a:p>
        </p:txBody>
      </p:sp>
    </p:spTree>
    <p:extLst>
      <p:ext uri="{BB962C8B-B14F-4D97-AF65-F5344CB8AC3E}">
        <p14:creationId xmlns:p14="http://schemas.microsoft.com/office/powerpoint/2010/main" val="61855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ulleted List">
    <p:spTree>
      <p:nvGrpSpPr>
        <p:cNvPr id="1" name=""/>
        <p:cNvGrpSpPr/>
        <p:nvPr/>
      </p:nvGrpSpPr>
      <p:grpSpPr>
        <a:xfrm>
          <a:off x="0" y="0"/>
          <a:ext cx="0" cy="0"/>
          <a:chOff x="0" y="0"/>
          <a:chExt cx="0" cy="0"/>
        </a:xfrm>
      </p:grpSpPr>
      <p:sp>
        <p:nvSpPr>
          <p:cNvPr id="5" name="Text Placeholder 2"/>
          <p:cNvSpPr>
            <a:spLocks noGrp="1"/>
          </p:cNvSpPr>
          <p:nvPr>
            <p:ph type="body" idx="10" hasCustomPrompt="1"/>
          </p:nvPr>
        </p:nvSpPr>
        <p:spPr>
          <a:xfrm>
            <a:off x="425196" y="2185417"/>
            <a:ext cx="6418318" cy="3732425"/>
          </a:xfrm>
          <a:prstGeom prst="rect">
            <a:avLst/>
          </a:prstGeom>
        </p:spPr>
        <p:txBody>
          <a:bodyPr lIns="182880" rIns="182880">
            <a:noAutofit/>
          </a:bodyPr>
          <a:lstStyle>
            <a:lvl1pPr marL="342900" marR="0" indent="-304800" algn="l" defTabSz="685800" rtl="0" eaLnBrk="1" fontAlgn="auto" latinLnBrk="0" hangingPunct="1">
              <a:lnSpc>
                <a:spcPts val="1950"/>
              </a:lnSpc>
              <a:spcBef>
                <a:spcPts val="750"/>
              </a:spcBef>
              <a:spcAft>
                <a:spcPts val="0"/>
              </a:spcAft>
              <a:buClr>
                <a:srgbClr val="005BBB"/>
              </a:buClr>
              <a:buSzPct val="109000"/>
              <a:buFont typeface="Arial" charset="0"/>
              <a:buChar char="•"/>
              <a:tabLst/>
              <a:defRPr sz="1500" b="0" i="0" spc="-38" baseline="0">
                <a:solidFill>
                  <a:srgbClr val="828383"/>
                </a:solidFill>
                <a:latin typeface="Arial" charset="0"/>
                <a:ea typeface="Arial" charset="0"/>
                <a:cs typeface="Arial" charset="0"/>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a:t>
            </a:r>
          </a:p>
          <a:p>
            <a:r>
              <a:rPr lang="en-US" dirty="0" err="1"/>
              <a:t>Quisque</a:t>
            </a:r>
            <a:r>
              <a:rPr lang="en-US" dirty="0"/>
              <a:t> ac </a:t>
            </a:r>
            <a:r>
              <a:rPr lang="en-US" dirty="0" err="1"/>
              <a:t>orci</a:t>
            </a:r>
            <a:r>
              <a:rPr lang="en-US" dirty="0"/>
              <a:t> in </a:t>
            </a:r>
            <a:r>
              <a:rPr lang="en-US" dirty="0" err="1"/>
              <a:t>turpis</a:t>
            </a:r>
            <a:r>
              <a:rPr lang="en-US" dirty="0"/>
              <a:t> </a:t>
            </a:r>
            <a:r>
              <a:rPr lang="en-US" dirty="0" err="1"/>
              <a:t>dapibus</a:t>
            </a:r>
            <a:r>
              <a:rPr lang="en-US" dirty="0"/>
              <a:t> </a:t>
            </a:r>
            <a:r>
              <a:rPr lang="en-US" dirty="0" err="1"/>
              <a:t>sagittis</a:t>
            </a:r>
            <a:r>
              <a:rPr lang="en-US" dirty="0"/>
              <a:t>.</a:t>
            </a:r>
          </a:p>
          <a:p>
            <a:r>
              <a:rPr lang="en-US" dirty="0" err="1"/>
              <a:t>Donec</a:t>
            </a:r>
            <a:r>
              <a:rPr lang="en-US" dirty="0"/>
              <a:t> vitae </a:t>
            </a:r>
            <a:r>
              <a:rPr lang="en-US" dirty="0" err="1"/>
              <a:t>justo</a:t>
            </a:r>
            <a:r>
              <a:rPr lang="en-US" dirty="0"/>
              <a:t> et </a:t>
            </a:r>
            <a:r>
              <a:rPr lang="en-US" dirty="0" err="1"/>
              <a:t>neque</a:t>
            </a:r>
            <a:r>
              <a:rPr lang="en-US" dirty="0"/>
              <a:t> </a:t>
            </a:r>
            <a:r>
              <a:rPr lang="en-US" dirty="0" err="1"/>
              <a:t>mollis</a:t>
            </a:r>
            <a:r>
              <a:rPr lang="en-US" dirty="0"/>
              <a:t> </a:t>
            </a:r>
            <a:r>
              <a:rPr lang="en-US" dirty="0" err="1"/>
              <a:t>consectetur</a:t>
            </a:r>
            <a:r>
              <a:rPr lang="en-US" dirty="0"/>
              <a:t>.</a:t>
            </a:r>
          </a:p>
          <a:p>
            <a:r>
              <a:rPr lang="en-US" dirty="0" err="1"/>
              <a:t>Etiam</a:t>
            </a:r>
            <a:r>
              <a:rPr lang="en-US" dirty="0"/>
              <a:t> </a:t>
            </a:r>
            <a:r>
              <a:rPr lang="en-US" dirty="0" err="1"/>
              <a:t>aliquet</a:t>
            </a:r>
            <a:r>
              <a:rPr lang="en-US" dirty="0"/>
              <a:t> ex </a:t>
            </a:r>
            <a:r>
              <a:rPr lang="en-US" dirty="0" err="1"/>
              <a:t>sed</a:t>
            </a:r>
            <a:r>
              <a:rPr lang="en-US" dirty="0"/>
              <a:t> </a:t>
            </a:r>
            <a:r>
              <a:rPr lang="en-US" dirty="0" err="1"/>
              <a:t>bibendum</a:t>
            </a:r>
            <a:r>
              <a:rPr lang="en-US" dirty="0"/>
              <a:t> </a:t>
            </a:r>
            <a:r>
              <a:rPr lang="en-US" dirty="0" err="1"/>
              <a:t>consequat</a:t>
            </a:r>
            <a:r>
              <a:rPr lang="en-US" dirty="0"/>
              <a:t>.</a:t>
            </a:r>
          </a:p>
          <a:p>
            <a:r>
              <a:rPr lang="en-US" dirty="0" err="1"/>
              <a:t>Cras</a:t>
            </a:r>
            <a:r>
              <a:rPr lang="en-US" dirty="0"/>
              <a:t> </a:t>
            </a:r>
            <a:r>
              <a:rPr lang="en-US" dirty="0" err="1"/>
              <a:t>lacinia</a:t>
            </a:r>
            <a:r>
              <a:rPr lang="en-US" dirty="0"/>
              <a:t> </a:t>
            </a:r>
            <a:r>
              <a:rPr lang="en-US" dirty="0" err="1"/>
              <a:t>est</a:t>
            </a:r>
            <a:r>
              <a:rPr lang="en-US" dirty="0"/>
              <a:t> ac </a:t>
            </a:r>
            <a:r>
              <a:rPr lang="en-US" dirty="0" err="1"/>
              <a:t>elit</a:t>
            </a:r>
            <a:r>
              <a:rPr lang="en-US" dirty="0"/>
              <a:t> </a:t>
            </a:r>
            <a:r>
              <a:rPr lang="en-US" dirty="0" err="1"/>
              <a:t>dignissim</a:t>
            </a:r>
            <a:r>
              <a:rPr lang="en-US" dirty="0"/>
              <a:t> </a:t>
            </a:r>
            <a:r>
              <a:rPr lang="en-US" dirty="0" err="1"/>
              <a:t>varius</a:t>
            </a:r>
            <a:r>
              <a:rPr lang="en-US" dirty="0"/>
              <a:t>.</a:t>
            </a:r>
          </a:p>
          <a:p>
            <a:r>
              <a:rPr lang="en-US" dirty="0" err="1"/>
              <a:t>Duis</a:t>
            </a:r>
            <a:r>
              <a:rPr lang="en-US" dirty="0"/>
              <a:t> sit </a:t>
            </a:r>
            <a:r>
              <a:rPr lang="en-US" dirty="0" err="1"/>
              <a:t>amet</a:t>
            </a:r>
            <a:r>
              <a:rPr lang="en-US" dirty="0"/>
              <a:t> </a:t>
            </a:r>
            <a:r>
              <a:rPr lang="en-US" dirty="0" err="1"/>
              <a:t>odio</a:t>
            </a:r>
            <a:r>
              <a:rPr lang="en-US" dirty="0"/>
              <a:t> </a:t>
            </a:r>
            <a:r>
              <a:rPr lang="en-US" dirty="0" err="1"/>
              <a:t>facilisis</a:t>
            </a:r>
            <a:r>
              <a:rPr lang="en-US" dirty="0"/>
              <a:t> </a:t>
            </a:r>
            <a:r>
              <a:rPr lang="en-US" dirty="0" err="1"/>
              <a:t>turpis</a:t>
            </a:r>
            <a:r>
              <a:rPr lang="en-US" dirty="0"/>
              <a:t> </a:t>
            </a:r>
            <a:r>
              <a:rPr lang="en-US" dirty="0" err="1"/>
              <a:t>sodales</a:t>
            </a:r>
            <a:r>
              <a:rPr lang="en-US" dirty="0"/>
              <a:t> </a:t>
            </a:r>
            <a:r>
              <a:rPr lang="en-US" dirty="0" err="1"/>
              <a:t>placerat</a:t>
            </a:r>
            <a:r>
              <a:rPr lang="en-US" dirty="0"/>
              <a:t>.</a:t>
            </a:r>
          </a:p>
          <a:p>
            <a:r>
              <a:rPr lang="en-US" dirty="0"/>
              <a:t>Justo et neque odio facilisis turpis </a:t>
            </a:r>
            <a:r>
              <a:rPr lang="en-US" dirty="0" err="1"/>
              <a:t>sodales</a:t>
            </a:r>
            <a:r>
              <a:rPr lang="en-US" dirty="0"/>
              <a:t> placerat.</a:t>
            </a:r>
          </a:p>
        </p:txBody>
      </p:sp>
      <p:sp>
        <p:nvSpPr>
          <p:cNvPr id="4" name="Title 3"/>
          <p:cNvSpPr>
            <a:spLocks noGrp="1"/>
          </p:cNvSpPr>
          <p:nvPr>
            <p:ph type="title" hasCustomPrompt="1"/>
          </p:nvPr>
        </p:nvSpPr>
        <p:spPr>
          <a:xfrm>
            <a:off x="427101" y="1320800"/>
            <a:ext cx="7886700" cy="716084"/>
          </a:xfrm>
          <a:prstGeom prst="rect">
            <a:avLst/>
          </a:prstGeom>
        </p:spPr>
        <p:txBody>
          <a:bodyPr anchor="b">
            <a:normAutofit/>
          </a:bodyPr>
          <a:lstStyle>
            <a:lvl1pPr>
              <a:lnSpc>
                <a:spcPct val="80000"/>
              </a:lnSpc>
              <a:defRPr sz="2700">
                <a:solidFill>
                  <a:srgbClr val="005BBB"/>
                </a:solidFill>
                <a:latin typeface="Georgia" charset="0"/>
                <a:ea typeface="Georgia" charset="0"/>
                <a:cs typeface="Georgia" charset="0"/>
              </a:defRPr>
            </a:lvl1pPr>
          </a:lstStyle>
          <a:p>
            <a:r>
              <a:rPr lang="en-US" dirty="0"/>
              <a:t>Click to edit title</a:t>
            </a:r>
          </a:p>
        </p:txBody>
      </p:sp>
    </p:spTree>
    <p:extLst>
      <p:ext uri="{BB962C8B-B14F-4D97-AF65-F5344CB8AC3E}">
        <p14:creationId xmlns:p14="http://schemas.microsoft.com/office/powerpoint/2010/main" val="30740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 3 level Bullet List">
    <p:spTree>
      <p:nvGrpSpPr>
        <p:cNvPr id="1" name=""/>
        <p:cNvGrpSpPr/>
        <p:nvPr/>
      </p:nvGrpSpPr>
      <p:grpSpPr>
        <a:xfrm>
          <a:off x="0" y="0"/>
          <a:ext cx="0" cy="0"/>
          <a:chOff x="0" y="0"/>
          <a:chExt cx="0" cy="0"/>
        </a:xfrm>
      </p:grpSpPr>
      <p:sp>
        <p:nvSpPr>
          <p:cNvPr id="4" name="Title 3"/>
          <p:cNvSpPr>
            <a:spLocks noGrp="1"/>
          </p:cNvSpPr>
          <p:nvPr>
            <p:ph type="title" hasCustomPrompt="1"/>
          </p:nvPr>
        </p:nvSpPr>
        <p:spPr>
          <a:xfrm>
            <a:off x="427101" y="1320800"/>
            <a:ext cx="7886700" cy="716084"/>
          </a:xfrm>
          <a:prstGeom prst="rect">
            <a:avLst/>
          </a:prstGeom>
        </p:spPr>
        <p:txBody>
          <a:bodyPr anchor="b">
            <a:normAutofit/>
          </a:bodyPr>
          <a:lstStyle>
            <a:lvl1pPr>
              <a:lnSpc>
                <a:spcPct val="80000"/>
              </a:lnSpc>
              <a:defRPr sz="2700">
                <a:solidFill>
                  <a:srgbClr val="005BBB"/>
                </a:solidFill>
                <a:latin typeface="Georgia" charset="0"/>
                <a:ea typeface="Georgia" charset="0"/>
                <a:cs typeface="Georgia" charset="0"/>
              </a:defRPr>
            </a:lvl1pPr>
          </a:lstStyle>
          <a:p>
            <a:r>
              <a:rPr lang="en-US" dirty="0"/>
              <a:t>Click to edit title</a:t>
            </a:r>
          </a:p>
        </p:txBody>
      </p:sp>
      <p:sp>
        <p:nvSpPr>
          <p:cNvPr id="7" name="Content Placeholder 6"/>
          <p:cNvSpPr>
            <a:spLocks noGrp="1"/>
          </p:cNvSpPr>
          <p:nvPr>
            <p:ph sz="quarter" idx="10" hasCustomPrompt="1"/>
          </p:nvPr>
        </p:nvSpPr>
        <p:spPr>
          <a:xfrm>
            <a:off x="425197" y="2185416"/>
            <a:ext cx="7259240" cy="3848100"/>
          </a:xfrm>
          <a:prstGeom prst="rect">
            <a:avLst/>
          </a:prstGeom>
        </p:spPr>
        <p:txBody>
          <a:bodyPr/>
          <a:lstStyle>
            <a:lvl1pPr marL="0" indent="0">
              <a:lnSpc>
                <a:spcPts val="1725"/>
              </a:lnSpc>
              <a:buClr>
                <a:srgbClr val="005BBB"/>
              </a:buClr>
              <a:buFontTx/>
              <a:buNone/>
              <a:defRPr sz="1275" b="1">
                <a:solidFill>
                  <a:srgbClr val="005BBB"/>
                </a:solidFill>
                <a:latin typeface="Arial" charset="0"/>
                <a:ea typeface="Arial" charset="0"/>
                <a:cs typeface="Arial" charset="0"/>
              </a:defRPr>
            </a:lvl1pPr>
            <a:lvl2pPr marL="552450" indent="-209550">
              <a:lnSpc>
                <a:spcPts val="1725"/>
              </a:lnSpc>
              <a:buClr>
                <a:srgbClr val="005BBB"/>
              </a:buClr>
              <a:buFont typeface="Arial" charset="0"/>
              <a:buChar char="•"/>
              <a:tabLst/>
              <a:defRPr sz="1500">
                <a:solidFill>
                  <a:srgbClr val="828383"/>
                </a:solidFill>
                <a:latin typeface="Arial" charset="0"/>
                <a:ea typeface="Arial" charset="0"/>
                <a:cs typeface="Arial" charset="0"/>
              </a:defRPr>
            </a:lvl2pPr>
            <a:lvl3pPr marL="857250" marR="0" indent="-171450" algn="l" defTabSz="685800" rtl="0" eaLnBrk="1" fontAlgn="auto" latinLnBrk="0" hangingPunct="1">
              <a:lnSpc>
                <a:spcPts val="1725"/>
              </a:lnSpc>
              <a:spcBef>
                <a:spcPts val="375"/>
              </a:spcBef>
              <a:spcAft>
                <a:spcPts val="0"/>
              </a:spcAft>
              <a:buClr>
                <a:srgbClr val="005BBB"/>
              </a:buClr>
              <a:buSzTx/>
              <a:buFont typeface="LucidaGrande" charset="0"/>
              <a:buChar char="-"/>
              <a:tabLst>
                <a:tab pos="857250" algn="l"/>
              </a:tabLst>
              <a:defRPr sz="1500">
                <a:solidFill>
                  <a:srgbClr val="828383"/>
                </a:solidFill>
                <a:latin typeface="Arial" charset="0"/>
                <a:ea typeface="Arial" charset="0"/>
                <a:cs typeface="Arial" charset="0"/>
              </a:defRPr>
            </a:lvl3pPr>
            <a:lvl4pPr>
              <a:buClr>
                <a:srgbClr val="005BBB"/>
              </a:buClr>
              <a:defRPr>
                <a:solidFill>
                  <a:srgbClr val="666666"/>
                </a:solidFill>
                <a:latin typeface="Arial" charset="0"/>
                <a:ea typeface="Arial" charset="0"/>
                <a:cs typeface="Arial" charset="0"/>
              </a:defRPr>
            </a:lvl4pPr>
            <a:lvl5pPr>
              <a:buClr>
                <a:srgbClr val="005BBB"/>
              </a:buClr>
              <a:defRPr>
                <a:solidFill>
                  <a:srgbClr val="666666"/>
                </a:solidFill>
                <a:latin typeface="Arial" charset="0"/>
                <a:ea typeface="Arial" charset="0"/>
                <a:cs typeface="Arial" charset="0"/>
              </a:defRPr>
            </a:lvl5pPr>
          </a:lstStyle>
          <a:p>
            <a:pPr lvl="0"/>
            <a:r>
              <a:rPr lang="en-US" dirty="0"/>
              <a:t>CLICK TO EDIT MASTER TEXT STYLES</a:t>
            </a:r>
          </a:p>
          <a:p>
            <a:pPr lvl="1"/>
            <a:r>
              <a:rPr lang="en-US" dirty="0"/>
              <a:t>Second level text</a:t>
            </a:r>
          </a:p>
          <a:p>
            <a:pPr lvl="2"/>
            <a:r>
              <a:rPr lang="en-US" dirty="0"/>
              <a:t>Third level</a:t>
            </a:r>
          </a:p>
          <a:p>
            <a:pPr lvl="1"/>
            <a:r>
              <a:rPr lang="en-US" dirty="0"/>
              <a:t>Second level text</a:t>
            </a:r>
          </a:p>
          <a:p>
            <a:pPr marL="857250" marR="0" lvl="2" indent="-171450" algn="l" defTabSz="685800" rtl="0" eaLnBrk="1" fontAlgn="auto" latinLnBrk="0" hangingPunct="1">
              <a:lnSpc>
                <a:spcPts val="1725"/>
              </a:lnSpc>
              <a:spcBef>
                <a:spcPts val="375"/>
              </a:spcBef>
              <a:spcAft>
                <a:spcPts val="0"/>
              </a:spcAft>
              <a:buClr>
                <a:srgbClr val="005BBB"/>
              </a:buClr>
              <a:buSzTx/>
              <a:buFont typeface="LucidaGrande" charset="0"/>
              <a:buChar char="-"/>
              <a:tabLst/>
              <a:defRPr/>
            </a:pPr>
            <a:r>
              <a:rPr lang="en-US" dirty="0"/>
              <a:t>Third level</a:t>
            </a:r>
          </a:p>
          <a:p>
            <a:pPr lvl="0"/>
            <a:r>
              <a:rPr lang="en-US" dirty="0"/>
              <a:t>CLICK TO EDIT MASTER TEXT STYLES</a:t>
            </a:r>
          </a:p>
          <a:p>
            <a:pPr lvl="1"/>
            <a:r>
              <a:rPr lang="en-US" dirty="0"/>
              <a:t>Second level text </a:t>
            </a:r>
          </a:p>
          <a:p>
            <a:pPr lvl="2"/>
            <a:r>
              <a:rPr lang="en-US" dirty="0"/>
              <a:t>Third level</a:t>
            </a:r>
          </a:p>
          <a:p>
            <a:pPr marL="857250" marR="0" lvl="2" indent="-171450" algn="l" defTabSz="685800" rtl="0" eaLnBrk="1" fontAlgn="auto" latinLnBrk="0" hangingPunct="1">
              <a:lnSpc>
                <a:spcPts val="1725"/>
              </a:lnSpc>
              <a:spcBef>
                <a:spcPts val="375"/>
              </a:spcBef>
              <a:spcAft>
                <a:spcPts val="0"/>
              </a:spcAft>
              <a:buClr>
                <a:srgbClr val="005BBB"/>
              </a:buClr>
              <a:buSzTx/>
              <a:buFont typeface="LucidaGrande" charset="0"/>
              <a:buChar char="-"/>
              <a:tabLst/>
              <a:defRPr/>
            </a:pPr>
            <a:r>
              <a:rPr lang="en-US" dirty="0"/>
              <a:t>Third level</a:t>
            </a:r>
          </a:p>
        </p:txBody>
      </p:sp>
    </p:spTree>
    <p:extLst>
      <p:ext uri="{BB962C8B-B14F-4D97-AF65-F5344CB8AC3E}">
        <p14:creationId xmlns:p14="http://schemas.microsoft.com/office/powerpoint/2010/main" val="549412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Photo">
    <p:spTree>
      <p:nvGrpSpPr>
        <p:cNvPr id="1" name=""/>
        <p:cNvGrpSpPr/>
        <p:nvPr/>
      </p:nvGrpSpPr>
      <p:grpSpPr>
        <a:xfrm>
          <a:off x="0" y="0"/>
          <a:ext cx="0" cy="0"/>
          <a:chOff x="0" y="0"/>
          <a:chExt cx="0" cy="0"/>
        </a:xfrm>
      </p:grpSpPr>
      <p:sp>
        <p:nvSpPr>
          <p:cNvPr id="15" name="Picture Placeholder 2"/>
          <p:cNvSpPr>
            <a:spLocks noGrp="1" noChangeAspect="1"/>
          </p:cNvSpPr>
          <p:nvPr>
            <p:ph type="pic" idx="13"/>
          </p:nvPr>
        </p:nvSpPr>
        <p:spPr>
          <a:xfrm>
            <a:off x="3823924" y="873940"/>
            <a:ext cx="5320076" cy="5987235"/>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dirty="0"/>
              <a:t>Click icon to add picture</a:t>
            </a:r>
          </a:p>
        </p:txBody>
      </p:sp>
      <p:sp>
        <p:nvSpPr>
          <p:cNvPr id="6" name="Title 3"/>
          <p:cNvSpPr>
            <a:spLocks noGrp="1"/>
          </p:cNvSpPr>
          <p:nvPr>
            <p:ph type="title" hasCustomPrompt="1"/>
          </p:nvPr>
        </p:nvSpPr>
        <p:spPr>
          <a:xfrm>
            <a:off x="427101" y="1320800"/>
            <a:ext cx="3201490" cy="716084"/>
          </a:xfrm>
          <a:prstGeom prst="rect">
            <a:avLst/>
          </a:prstGeom>
        </p:spPr>
        <p:txBody>
          <a:bodyPr anchor="b">
            <a:normAutofit/>
          </a:bodyPr>
          <a:lstStyle>
            <a:lvl1pPr>
              <a:lnSpc>
                <a:spcPct val="80000"/>
              </a:lnSpc>
              <a:defRPr sz="2700">
                <a:solidFill>
                  <a:srgbClr val="005BBB"/>
                </a:solidFill>
                <a:latin typeface="Georgia" charset="0"/>
                <a:ea typeface="Georgia" charset="0"/>
                <a:cs typeface="Georgia" charset="0"/>
              </a:defRPr>
            </a:lvl1pPr>
          </a:lstStyle>
          <a:p>
            <a:r>
              <a:rPr lang="en-US" dirty="0"/>
              <a:t>Click to edit title</a:t>
            </a:r>
          </a:p>
        </p:txBody>
      </p:sp>
      <p:sp>
        <p:nvSpPr>
          <p:cNvPr id="8" name="Text Placeholder 2"/>
          <p:cNvSpPr>
            <a:spLocks noGrp="1"/>
          </p:cNvSpPr>
          <p:nvPr>
            <p:ph type="body" idx="1" hasCustomPrompt="1"/>
          </p:nvPr>
        </p:nvSpPr>
        <p:spPr>
          <a:xfrm>
            <a:off x="427102" y="2189263"/>
            <a:ext cx="3001899" cy="2768327"/>
          </a:xfrm>
          <a:prstGeom prst="rect">
            <a:avLst/>
          </a:prstGeom>
        </p:spPr>
        <p:txBody>
          <a:bodyPr>
            <a:noAutofit/>
          </a:bodyPr>
          <a:lstStyle>
            <a:lvl1pPr marL="0" indent="0">
              <a:lnSpc>
                <a:spcPts val="1950"/>
              </a:lnSpc>
              <a:buNone/>
              <a:defRPr sz="1350" b="0" i="0" spc="-38" baseline="0">
                <a:solidFill>
                  <a:srgbClr val="828383"/>
                </a:solidFill>
                <a:latin typeface="Arial" charset="0"/>
                <a:ea typeface="Arial" charset="0"/>
                <a:cs typeface="Arial" charset="0"/>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r>
              <a:rPr lang="en-US" dirty="0" err="1"/>
              <a:t>Em</a:t>
            </a:r>
            <a:r>
              <a:rPr lang="en-US" dirty="0"/>
              <a:t> </a:t>
            </a:r>
            <a:r>
              <a:rPr lang="en-US" dirty="0" err="1"/>
              <a:t>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Mauris</a:t>
            </a:r>
            <a:r>
              <a:rPr lang="en-US" dirty="0"/>
              <a:t> </a:t>
            </a:r>
            <a:r>
              <a:rPr lang="en-US" dirty="0" err="1"/>
              <a:t>vehicula</a:t>
            </a:r>
            <a:r>
              <a:rPr lang="en-US" dirty="0"/>
              <a:t> dui in </a:t>
            </a:r>
            <a:r>
              <a:rPr lang="en-US" dirty="0" err="1"/>
              <a:t>neque</a:t>
            </a:r>
            <a:r>
              <a:rPr lang="en-US" dirty="0"/>
              <a:t> </a:t>
            </a:r>
            <a:r>
              <a:rPr lang="en-US" dirty="0" err="1"/>
              <a:t>dignissim</a:t>
            </a:r>
            <a:r>
              <a:rPr lang="en-US" dirty="0"/>
              <a:t>, in </a:t>
            </a:r>
            <a:r>
              <a:rPr lang="en-US" dirty="0" err="1"/>
              <a:t>aliquet</a:t>
            </a:r>
            <a:r>
              <a:rPr lang="en-US" dirty="0"/>
              <a:t> </a:t>
            </a:r>
            <a:r>
              <a:rPr lang="en-US" dirty="0" err="1"/>
              <a:t>nisl</a:t>
            </a:r>
            <a:r>
              <a:rPr lang="en-US" dirty="0"/>
              <a:t> </a:t>
            </a:r>
            <a:r>
              <a:rPr lang="en-US" dirty="0" err="1"/>
              <a:t>varius</a:t>
            </a:r>
            <a:r>
              <a:rPr lang="en-US" dirty="0"/>
              <a:t>. </a:t>
            </a:r>
            <a:r>
              <a:rPr lang="en-US" dirty="0" err="1"/>
              <a:t>Sed</a:t>
            </a:r>
            <a:r>
              <a:rPr lang="en-US" dirty="0"/>
              <a:t> a </a:t>
            </a:r>
            <a:r>
              <a:rPr lang="en-US" dirty="0" err="1"/>
              <a:t>erat</a:t>
            </a:r>
            <a:r>
              <a:rPr lang="en-US" dirty="0"/>
              <a:t> </a:t>
            </a:r>
            <a:r>
              <a:rPr lang="en-US" dirty="0" err="1"/>
              <a:t>ut</a:t>
            </a:r>
            <a:r>
              <a:rPr lang="en-US" dirty="0"/>
              <a:t> magna </a:t>
            </a:r>
            <a:r>
              <a:rPr lang="en-US" dirty="0" err="1"/>
              <a:t>vulputate</a:t>
            </a:r>
            <a:r>
              <a:rPr lang="en-US" dirty="0"/>
              <a:t> </a:t>
            </a:r>
            <a:r>
              <a:rPr lang="en-US" dirty="0" err="1"/>
              <a:t>feugiat</a:t>
            </a:r>
            <a:r>
              <a:rPr lang="en-US" dirty="0"/>
              <a:t>. </a:t>
            </a:r>
            <a:r>
              <a:rPr lang="en-US" dirty="0" err="1"/>
              <a:t>Quisque</a:t>
            </a:r>
            <a:r>
              <a:rPr lang="en-US" dirty="0"/>
              <a:t> </a:t>
            </a:r>
            <a:r>
              <a:rPr lang="en-US" dirty="0" err="1"/>
              <a:t>varius</a:t>
            </a:r>
            <a:r>
              <a:rPr lang="en-US" dirty="0"/>
              <a:t> and libero </a:t>
            </a:r>
            <a:r>
              <a:rPr lang="en-US" dirty="0" err="1"/>
              <a:t>placerat</a:t>
            </a:r>
            <a:r>
              <a:rPr lang="en-US" dirty="0"/>
              <a:t> </a:t>
            </a:r>
            <a:r>
              <a:rPr lang="en-US" dirty="0" err="1"/>
              <a:t>erat</a:t>
            </a:r>
            <a:r>
              <a:rPr lang="en-US" dirty="0"/>
              <a:t> </a:t>
            </a:r>
            <a:r>
              <a:rPr lang="en-US" dirty="0" err="1"/>
              <a:t>lobortis</a:t>
            </a:r>
            <a:r>
              <a:rPr lang="en-US" dirty="0"/>
              <a:t> </a:t>
            </a:r>
            <a:r>
              <a:rPr lang="en-US" dirty="0" err="1"/>
              <a:t>congue</a:t>
            </a:r>
            <a:r>
              <a:rPr lang="en-US" dirty="0"/>
              <a:t>. Integer a </a:t>
            </a:r>
            <a:r>
              <a:rPr lang="en-US" dirty="0" err="1"/>
              <a:t>arcu</a:t>
            </a:r>
            <a:r>
              <a:rPr lang="en-US" dirty="0"/>
              <a:t> </a:t>
            </a:r>
            <a:r>
              <a:rPr lang="en-US" dirty="0" err="1"/>
              <a:t>vel</a:t>
            </a:r>
            <a:r>
              <a:rPr lang="en-US" dirty="0"/>
              <a:t> ante </a:t>
            </a:r>
            <a:r>
              <a:rPr lang="en-US" dirty="0" err="1"/>
              <a:t>bibendum</a:t>
            </a:r>
            <a:r>
              <a:rPr lang="en-US" dirty="0"/>
              <a:t> </a:t>
            </a:r>
            <a:r>
              <a:rPr lang="en-US" dirty="0" err="1"/>
              <a:t>scelerisque</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a:t>
            </a:r>
          </a:p>
        </p:txBody>
      </p:sp>
    </p:spTree>
    <p:extLst>
      <p:ext uri="{BB962C8B-B14F-4D97-AF65-F5344CB8AC3E}">
        <p14:creationId xmlns:p14="http://schemas.microsoft.com/office/powerpoint/2010/main" val="1748040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xt and 3 Photos">
    <p:spTree>
      <p:nvGrpSpPr>
        <p:cNvPr id="1" name=""/>
        <p:cNvGrpSpPr/>
        <p:nvPr/>
      </p:nvGrpSpPr>
      <p:grpSpPr>
        <a:xfrm>
          <a:off x="0" y="0"/>
          <a:ext cx="0" cy="0"/>
          <a:chOff x="0" y="0"/>
          <a:chExt cx="0" cy="0"/>
        </a:xfrm>
      </p:grpSpPr>
      <p:sp>
        <p:nvSpPr>
          <p:cNvPr id="15" name="Picture Placeholder 2"/>
          <p:cNvSpPr>
            <a:spLocks noGrp="1" noChangeAspect="1"/>
          </p:cNvSpPr>
          <p:nvPr>
            <p:ph type="pic" idx="13"/>
          </p:nvPr>
        </p:nvSpPr>
        <p:spPr>
          <a:xfrm>
            <a:off x="3835974" y="873940"/>
            <a:ext cx="5308027" cy="3125458"/>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dirty="0"/>
              <a:t>Click icon to add picture</a:t>
            </a:r>
          </a:p>
        </p:txBody>
      </p:sp>
      <p:sp>
        <p:nvSpPr>
          <p:cNvPr id="6" name="Title 3"/>
          <p:cNvSpPr>
            <a:spLocks noGrp="1"/>
          </p:cNvSpPr>
          <p:nvPr>
            <p:ph type="title" hasCustomPrompt="1"/>
          </p:nvPr>
        </p:nvSpPr>
        <p:spPr>
          <a:xfrm>
            <a:off x="427101" y="1320800"/>
            <a:ext cx="3201490" cy="716084"/>
          </a:xfrm>
          <a:prstGeom prst="rect">
            <a:avLst/>
          </a:prstGeom>
        </p:spPr>
        <p:txBody>
          <a:bodyPr anchor="b">
            <a:normAutofit/>
          </a:bodyPr>
          <a:lstStyle>
            <a:lvl1pPr>
              <a:lnSpc>
                <a:spcPct val="80000"/>
              </a:lnSpc>
              <a:defRPr sz="2700">
                <a:solidFill>
                  <a:srgbClr val="005BBB"/>
                </a:solidFill>
                <a:latin typeface="Georgia" charset="0"/>
                <a:ea typeface="Georgia" charset="0"/>
                <a:cs typeface="Georgia" charset="0"/>
              </a:defRPr>
            </a:lvl1pPr>
          </a:lstStyle>
          <a:p>
            <a:r>
              <a:rPr lang="en-US" dirty="0"/>
              <a:t>Click to edit title</a:t>
            </a:r>
          </a:p>
        </p:txBody>
      </p:sp>
      <p:sp>
        <p:nvSpPr>
          <p:cNvPr id="7" name="Picture Placeholder 2"/>
          <p:cNvSpPr>
            <a:spLocks noGrp="1" noChangeAspect="1"/>
          </p:cNvSpPr>
          <p:nvPr>
            <p:ph type="pic" idx="14"/>
          </p:nvPr>
        </p:nvSpPr>
        <p:spPr>
          <a:xfrm>
            <a:off x="3835973" y="3998296"/>
            <a:ext cx="2701892" cy="2857500"/>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dirty="0"/>
              <a:t>Click icon to add picture</a:t>
            </a:r>
          </a:p>
        </p:txBody>
      </p:sp>
      <p:sp>
        <p:nvSpPr>
          <p:cNvPr id="9" name="Picture Placeholder 2"/>
          <p:cNvSpPr>
            <a:spLocks noGrp="1" noChangeAspect="1"/>
          </p:cNvSpPr>
          <p:nvPr>
            <p:ph type="pic" idx="15"/>
          </p:nvPr>
        </p:nvSpPr>
        <p:spPr>
          <a:xfrm>
            <a:off x="6525817" y="3998296"/>
            <a:ext cx="2618184" cy="2857500"/>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dirty="0"/>
              <a:t>Click icon to add picture</a:t>
            </a:r>
          </a:p>
        </p:txBody>
      </p:sp>
      <p:sp>
        <p:nvSpPr>
          <p:cNvPr id="10" name="Text Placeholder 2"/>
          <p:cNvSpPr>
            <a:spLocks noGrp="1"/>
          </p:cNvSpPr>
          <p:nvPr>
            <p:ph type="body" idx="1" hasCustomPrompt="1"/>
          </p:nvPr>
        </p:nvSpPr>
        <p:spPr>
          <a:xfrm>
            <a:off x="427102" y="2189263"/>
            <a:ext cx="3001899" cy="2768327"/>
          </a:xfrm>
          <a:prstGeom prst="rect">
            <a:avLst/>
          </a:prstGeom>
        </p:spPr>
        <p:txBody>
          <a:bodyPr>
            <a:noAutofit/>
          </a:bodyPr>
          <a:lstStyle>
            <a:lvl1pPr marL="0" indent="0">
              <a:lnSpc>
                <a:spcPts val="1950"/>
              </a:lnSpc>
              <a:buNone/>
              <a:defRPr sz="1350" b="0" i="0" spc="-38" baseline="0">
                <a:solidFill>
                  <a:srgbClr val="828383"/>
                </a:solidFill>
                <a:latin typeface="Arial" charset="0"/>
                <a:ea typeface="Arial" charset="0"/>
                <a:cs typeface="Arial" charset="0"/>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r>
              <a:rPr lang="en-US" dirty="0" err="1"/>
              <a:t>Em</a:t>
            </a:r>
            <a:r>
              <a:rPr lang="en-US" dirty="0"/>
              <a:t> </a:t>
            </a:r>
            <a:r>
              <a:rPr lang="en-US" dirty="0" err="1"/>
              <a:t>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Mauris</a:t>
            </a:r>
            <a:r>
              <a:rPr lang="en-US" dirty="0"/>
              <a:t> </a:t>
            </a:r>
            <a:r>
              <a:rPr lang="en-US" dirty="0" err="1"/>
              <a:t>vehicula</a:t>
            </a:r>
            <a:r>
              <a:rPr lang="en-US" dirty="0"/>
              <a:t> dui in </a:t>
            </a:r>
            <a:r>
              <a:rPr lang="en-US" dirty="0" err="1"/>
              <a:t>neque</a:t>
            </a:r>
            <a:r>
              <a:rPr lang="en-US" dirty="0"/>
              <a:t> </a:t>
            </a:r>
            <a:r>
              <a:rPr lang="en-US" dirty="0" err="1"/>
              <a:t>dignissim</a:t>
            </a:r>
            <a:r>
              <a:rPr lang="en-US" dirty="0"/>
              <a:t>, in </a:t>
            </a:r>
            <a:r>
              <a:rPr lang="en-US" dirty="0" err="1"/>
              <a:t>aliquet</a:t>
            </a:r>
            <a:r>
              <a:rPr lang="en-US" dirty="0"/>
              <a:t> </a:t>
            </a:r>
            <a:r>
              <a:rPr lang="en-US" dirty="0" err="1"/>
              <a:t>nisl</a:t>
            </a:r>
            <a:r>
              <a:rPr lang="en-US" dirty="0"/>
              <a:t> </a:t>
            </a:r>
            <a:r>
              <a:rPr lang="en-US" dirty="0" err="1"/>
              <a:t>varius</a:t>
            </a:r>
            <a:r>
              <a:rPr lang="en-US" dirty="0"/>
              <a:t>. </a:t>
            </a:r>
            <a:r>
              <a:rPr lang="en-US" dirty="0" err="1"/>
              <a:t>Sed</a:t>
            </a:r>
            <a:r>
              <a:rPr lang="en-US" dirty="0"/>
              <a:t> a </a:t>
            </a:r>
            <a:r>
              <a:rPr lang="en-US" dirty="0" err="1"/>
              <a:t>erat</a:t>
            </a:r>
            <a:r>
              <a:rPr lang="en-US" dirty="0"/>
              <a:t> </a:t>
            </a:r>
            <a:r>
              <a:rPr lang="en-US" dirty="0" err="1"/>
              <a:t>ut</a:t>
            </a:r>
            <a:r>
              <a:rPr lang="en-US" dirty="0"/>
              <a:t> magna </a:t>
            </a:r>
            <a:r>
              <a:rPr lang="en-US" dirty="0" err="1"/>
              <a:t>vulputate</a:t>
            </a:r>
            <a:r>
              <a:rPr lang="en-US" dirty="0"/>
              <a:t> </a:t>
            </a:r>
            <a:r>
              <a:rPr lang="en-US" dirty="0" err="1"/>
              <a:t>feugiat</a:t>
            </a:r>
            <a:r>
              <a:rPr lang="en-US" dirty="0"/>
              <a:t>. </a:t>
            </a:r>
            <a:r>
              <a:rPr lang="en-US" dirty="0" err="1"/>
              <a:t>Quisque</a:t>
            </a:r>
            <a:r>
              <a:rPr lang="en-US" dirty="0"/>
              <a:t> </a:t>
            </a:r>
            <a:r>
              <a:rPr lang="en-US" dirty="0" err="1"/>
              <a:t>varius</a:t>
            </a:r>
            <a:r>
              <a:rPr lang="en-US" dirty="0"/>
              <a:t> and libero </a:t>
            </a:r>
            <a:r>
              <a:rPr lang="en-US" dirty="0" err="1"/>
              <a:t>placerat</a:t>
            </a:r>
            <a:r>
              <a:rPr lang="en-US" dirty="0"/>
              <a:t> </a:t>
            </a:r>
            <a:r>
              <a:rPr lang="en-US" dirty="0" err="1"/>
              <a:t>erat</a:t>
            </a:r>
            <a:r>
              <a:rPr lang="en-US" dirty="0"/>
              <a:t> </a:t>
            </a:r>
            <a:r>
              <a:rPr lang="en-US" dirty="0" err="1"/>
              <a:t>lobortis</a:t>
            </a:r>
            <a:r>
              <a:rPr lang="en-US" dirty="0"/>
              <a:t> </a:t>
            </a:r>
            <a:r>
              <a:rPr lang="en-US" dirty="0" err="1"/>
              <a:t>congue</a:t>
            </a:r>
            <a:r>
              <a:rPr lang="en-US" dirty="0"/>
              <a:t>. Integer a </a:t>
            </a:r>
            <a:r>
              <a:rPr lang="en-US" dirty="0" err="1"/>
              <a:t>arcu</a:t>
            </a:r>
            <a:r>
              <a:rPr lang="en-US" dirty="0"/>
              <a:t> </a:t>
            </a:r>
            <a:r>
              <a:rPr lang="en-US" dirty="0" err="1"/>
              <a:t>vel</a:t>
            </a:r>
            <a:r>
              <a:rPr lang="en-US" dirty="0"/>
              <a:t> ante </a:t>
            </a:r>
            <a:r>
              <a:rPr lang="en-US" dirty="0" err="1"/>
              <a:t>bibendum</a:t>
            </a:r>
            <a:r>
              <a:rPr lang="en-US" dirty="0"/>
              <a:t> </a:t>
            </a:r>
            <a:r>
              <a:rPr lang="en-US" dirty="0" err="1"/>
              <a:t>scelerisque</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a:t>
            </a:r>
          </a:p>
        </p:txBody>
      </p:sp>
    </p:spTree>
    <p:extLst>
      <p:ext uri="{BB962C8B-B14F-4D97-AF65-F5344CB8AC3E}">
        <p14:creationId xmlns:p14="http://schemas.microsoft.com/office/powerpoint/2010/main" val="1787271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ull Width Photo">
    <p:spTree>
      <p:nvGrpSpPr>
        <p:cNvPr id="1" name=""/>
        <p:cNvGrpSpPr/>
        <p:nvPr/>
      </p:nvGrpSpPr>
      <p:grpSpPr>
        <a:xfrm>
          <a:off x="0" y="0"/>
          <a:ext cx="0" cy="0"/>
          <a:chOff x="0" y="0"/>
          <a:chExt cx="0" cy="0"/>
        </a:xfrm>
      </p:grpSpPr>
      <p:sp>
        <p:nvSpPr>
          <p:cNvPr id="15" name="Picture Placeholder 2"/>
          <p:cNvSpPr>
            <a:spLocks noGrp="1" noChangeAspect="1"/>
          </p:cNvSpPr>
          <p:nvPr>
            <p:ph type="pic" idx="13"/>
          </p:nvPr>
        </p:nvSpPr>
        <p:spPr>
          <a:xfrm>
            <a:off x="0" y="883920"/>
            <a:ext cx="9144000" cy="5974080"/>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dirty="0"/>
              <a:t>Click icon to add picture</a:t>
            </a:r>
          </a:p>
        </p:txBody>
      </p:sp>
    </p:spTree>
    <p:extLst>
      <p:ext uri="{BB962C8B-B14F-4D97-AF65-F5344CB8AC3E}">
        <p14:creationId xmlns:p14="http://schemas.microsoft.com/office/powerpoint/2010/main" val="784519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Text and Chart">
    <p:spTree>
      <p:nvGrpSpPr>
        <p:cNvPr id="1" name=""/>
        <p:cNvGrpSpPr/>
        <p:nvPr/>
      </p:nvGrpSpPr>
      <p:grpSpPr>
        <a:xfrm>
          <a:off x="0" y="0"/>
          <a:ext cx="0" cy="0"/>
          <a:chOff x="0" y="0"/>
          <a:chExt cx="0" cy="0"/>
        </a:xfrm>
      </p:grpSpPr>
      <p:sp>
        <p:nvSpPr>
          <p:cNvPr id="3" name="Chart Placeholder 2"/>
          <p:cNvSpPr>
            <a:spLocks noGrp="1"/>
          </p:cNvSpPr>
          <p:nvPr>
            <p:ph type="chart" sz="quarter" idx="16"/>
          </p:nvPr>
        </p:nvSpPr>
        <p:spPr>
          <a:xfrm>
            <a:off x="3824240" y="1320800"/>
            <a:ext cx="4791075" cy="4465639"/>
          </a:xfrm>
          <a:prstGeom prst="rect">
            <a:avLst/>
          </a:prstGeom>
          <a:solidFill>
            <a:schemeClr val="bg2">
              <a:lumMod val="75000"/>
            </a:schemeClr>
          </a:solidFill>
          <a:ln>
            <a:noFill/>
          </a:ln>
        </p:spPr>
        <p:style>
          <a:lnRef idx="1">
            <a:schemeClr val="accent3"/>
          </a:lnRef>
          <a:fillRef idx="2">
            <a:schemeClr val="accent3"/>
          </a:fillRef>
          <a:effectRef idx="1">
            <a:schemeClr val="accent3"/>
          </a:effectRef>
          <a:fontRef idx="none"/>
        </p:style>
        <p:txBody>
          <a:bodyPr/>
          <a:lstStyle>
            <a:lvl1pPr marL="0" marR="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sz="1200" baseline="0">
                <a:solidFill>
                  <a:schemeClr val="bg1"/>
                </a:solidFill>
                <a:latin typeface="Arial" charset="0"/>
                <a:ea typeface="Arial" charset="0"/>
                <a:cs typeface="Arial" charset="0"/>
              </a:defRPr>
            </a:lvl1pPr>
          </a:lstStyle>
          <a:p>
            <a:r>
              <a:rPr lang="en-US" dirty="0"/>
              <a:t>Click icon to add chart</a:t>
            </a:r>
          </a:p>
        </p:txBody>
      </p:sp>
      <p:sp>
        <p:nvSpPr>
          <p:cNvPr id="8" name="Title 3"/>
          <p:cNvSpPr>
            <a:spLocks noGrp="1"/>
          </p:cNvSpPr>
          <p:nvPr>
            <p:ph type="title" hasCustomPrompt="1"/>
          </p:nvPr>
        </p:nvSpPr>
        <p:spPr>
          <a:xfrm>
            <a:off x="427101" y="1320800"/>
            <a:ext cx="3201490" cy="716084"/>
          </a:xfrm>
          <a:prstGeom prst="rect">
            <a:avLst/>
          </a:prstGeom>
        </p:spPr>
        <p:txBody>
          <a:bodyPr anchor="b">
            <a:normAutofit/>
          </a:bodyPr>
          <a:lstStyle>
            <a:lvl1pPr>
              <a:lnSpc>
                <a:spcPct val="80000"/>
              </a:lnSpc>
              <a:defRPr sz="2700">
                <a:solidFill>
                  <a:srgbClr val="005BBB"/>
                </a:solidFill>
                <a:latin typeface="Georgia" charset="0"/>
                <a:ea typeface="Georgia" charset="0"/>
                <a:cs typeface="Georgia" charset="0"/>
              </a:defRPr>
            </a:lvl1pPr>
          </a:lstStyle>
          <a:p>
            <a:r>
              <a:rPr lang="en-US" dirty="0"/>
              <a:t>Click to edit title</a:t>
            </a:r>
          </a:p>
        </p:txBody>
      </p:sp>
      <p:sp>
        <p:nvSpPr>
          <p:cNvPr id="9" name="Text Placeholder 2"/>
          <p:cNvSpPr>
            <a:spLocks noGrp="1"/>
          </p:cNvSpPr>
          <p:nvPr>
            <p:ph type="body" idx="1" hasCustomPrompt="1"/>
          </p:nvPr>
        </p:nvSpPr>
        <p:spPr>
          <a:xfrm>
            <a:off x="427102" y="2189263"/>
            <a:ext cx="3001899" cy="2768327"/>
          </a:xfrm>
          <a:prstGeom prst="rect">
            <a:avLst/>
          </a:prstGeom>
        </p:spPr>
        <p:txBody>
          <a:bodyPr>
            <a:noAutofit/>
          </a:bodyPr>
          <a:lstStyle>
            <a:lvl1pPr marL="0" indent="0">
              <a:lnSpc>
                <a:spcPts val="1950"/>
              </a:lnSpc>
              <a:buNone/>
              <a:defRPr sz="1350" b="0" i="0" spc="-38" baseline="0">
                <a:solidFill>
                  <a:srgbClr val="828383"/>
                </a:solidFill>
                <a:latin typeface="Arial" charset="0"/>
                <a:ea typeface="Arial" charset="0"/>
                <a:cs typeface="Arial" charset="0"/>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r>
              <a:rPr lang="en-US" dirty="0" err="1"/>
              <a:t>Em</a:t>
            </a:r>
            <a:r>
              <a:rPr lang="en-US" dirty="0"/>
              <a:t> </a:t>
            </a:r>
            <a:r>
              <a:rPr lang="en-US" dirty="0" err="1"/>
              <a:t>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Mauris</a:t>
            </a:r>
            <a:r>
              <a:rPr lang="en-US" dirty="0"/>
              <a:t> </a:t>
            </a:r>
            <a:r>
              <a:rPr lang="en-US" dirty="0" err="1"/>
              <a:t>vehicula</a:t>
            </a:r>
            <a:r>
              <a:rPr lang="en-US" dirty="0"/>
              <a:t> dui in </a:t>
            </a:r>
            <a:r>
              <a:rPr lang="en-US" dirty="0" err="1"/>
              <a:t>neque</a:t>
            </a:r>
            <a:r>
              <a:rPr lang="en-US" dirty="0"/>
              <a:t> </a:t>
            </a:r>
            <a:r>
              <a:rPr lang="en-US" dirty="0" err="1"/>
              <a:t>dignissim</a:t>
            </a:r>
            <a:r>
              <a:rPr lang="en-US" dirty="0"/>
              <a:t>, in </a:t>
            </a:r>
            <a:r>
              <a:rPr lang="en-US" dirty="0" err="1"/>
              <a:t>aliquet</a:t>
            </a:r>
            <a:r>
              <a:rPr lang="en-US" dirty="0"/>
              <a:t> </a:t>
            </a:r>
            <a:r>
              <a:rPr lang="en-US" dirty="0" err="1"/>
              <a:t>nisl</a:t>
            </a:r>
            <a:r>
              <a:rPr lang="en-US" dirty="0"/>
              <a:t> </a:t>
            </a:r>
            <a:r>
              <a:rPr lang="en-US" dirty="0" err="1"/>
              <a:t>varius</a:t>
            </a:r>
            <a:r>
              <a:rPr lang="en-US" dirty="0"/>
              <a:t>. </a:t>
            </a:r>
            <a:r>
              <a:rPr lang="en-US" dirty="0" err="1"/>
              <a:t>Sed</a:t>
            </a:r>
            <a:r>
              <a:rPr lang="en-US" dirty="0"/>
              <a:t> a </a:t>
            </a:r>
            <a:r>
              <a:rPr lang="en-US" dirty="0" err="1"/>
              <a:t>erat</a:t>
            </a:r>
            <a:r>
              <a:rPr lang="en-US" dirty="0"/>
              <a:t> </a:t>
            </a:r>
            <a:r>
              <a:rPr lang="en-US" dirty="0" err="1"/>
              <a:t>ut</a:t>
            </a:r>
            <a:r>
              <a:rPr lang="en-US" dirty="0"/>
              <a:t> magna </a:t>
            </a:r>
            <a:r>
              <a:rPr lang="en-US" dirty="0" err="1"/>
              <a:t>vulputate</a:t>
            </a:r>
            <a:r>
              <a:rPr lang="en-US" dirty="0"/>
              <a:t> </a:t>
            </a:r>
            <a:r>
              <a:rPr lang="en-US" dirty="0" err="1"/>
              <a:t>feugiat</a:t>
            </a:r>
            <a:r>
              <a:rPr lang="en-US" dirty="0"/>
              <a:t>. </a:t>
            </a:r>
            <a:r>
              <a:rPr lang="en-US" dirty="0" err="1"/>
              <a:t>Quisque</a:t>
            </a:r>
            <a:r>
              <a:rPr lang="en-US" dirty="0"/>
              <a:t> </a:t>
            </a:r>
            <a:r>
              <a:rPr lang="en-US" dirty="0" err="1"/>
              <a:t>varius</a:t>
            </a:r>
            <a:r>
              <a:rPr lang="en-US" dirty="0"/>
              <a:t> and libero </a:t>
            </a:r>
            <a:r>
              <a:rPr lang="en-US" dirty="0" err="1"/>
              <a:t>placerat</a:t>
            </a:r>
            <a:r>
              <a:rPr lang="en-US" dirty="0"/>
              <a:t> </a:t>
            </a:r>
            <a:r>
              <a:rPr lang="en-US" dirty="0" err="1"/>
              <a:t>erat</a:t>
            </a:r>
            <a:r>
              <a:rPr lang="en-US" dirty="0"/>
              <a:t> </a:t>
            </a:r>
            <a:r>
              <a:rPr lang="en-US" dirty="0" err="1"/>
              <a:t>lobortis</a:t>
            </a:r>
            <a:r>
              <a:rPr lang="en-US" dirty="0"/>
              <a:t> </a:t>
            </a:r>
            <a:r>
              <a:rPr lang="en-US" dirty="0" err="1"/>
              <a:t>congue</a:t>
            </a:r>
            <a:r>
              <a:rPr lang="en-US" dirty="0"/>
              <a:t>. Integer a </a:t>
            </a:r>
            <a:r>
              <a:rPr lang="en-US" dirty="0" err="1"/>
              <a:t>arcu</a:t>
            </a:r>
            <a:r>
              <a:rPr lang="en-US" dirty="0"/>
              <a:t> </a:t>
            </a:r>
            <a:r>
              <a:rPr lang="en-US" dirty="0" err="1"/>
              <a:t>vel</a:t>
            </a:r>
            <a:r>
              <a:rPr lang="en-US" dirty="0"/>
              <a:t> ante </a:t>
            </a:r>
            <a:r>
              <a:rPr lang="en-US" dirty="0" err="1"/>
              <a:t>bibendum</a:t>
            </a:r>
            <a:r>
              <a:rPr lang="en-US" dirty="0"/>
              <a:t> </a:t>
            </a:r>
            <a:r>
              <a:rPr lang="en-US" dirty="0" err="1"/>
              <a:t>scelerisque</a:t>
            </a:r>
            <a:r>
              <a:rPr lang="en-US" dirty="0"/>
              <a:t>. Class </a:t>
            </a:r>
            <a:r>
              <a:rPr lang="en-US" dirty="0" err="1"/>
              <a:t>aptent</a:t>
            </a:r>
            <a:r>
              <a:rPr lang="en-US" dirty="0"/>
              <a:t> </a:t>
            </a:r>
            <a:r>
              <a:rPr lang="en-US" dirty="0" err="1"/>
              <a:t>taciti</a:t>
            </a:r>
            <a:r>
              <a:rPr lang="en-US" dirty="0"/>
              <a:t> </a:t>
            </a:r>
            <a:r>
              <a:rPr lang="en-US" dirty="0" err="1"/>
              <a:t>sociosqu</a:t>
            </a:r>
            <a:r>
              <a:rPr lang="en-US" dirty="0"/>
              <a:t> ad </a:t>
            </a:r>
            <a:r>
              <a:rPr lang="en-US" dirty="0" err="1"/>
              <a:t>litora</a:t>
            </a:r>
            <a:r>
              <a:rPr lang="en-US" dirty="0"/>
              <a:t> </a:t>
            </a:r>
            <a:r>
              <a:rPr lang="en-US" dirty="0" err="1"/>
              <a:t>torquent</a:t>
            </a:r>
            <a:r>
              <a:rPr lang="en-US" dirty="0"/>
              <a:t>.</a:t>
            </a:r>
          </a:p>
        </p:txBody>
      </p:sp>
    </p:spTree>
    <p:extLst>
      <p:ext uri="{BB962C8B-B14F-4D97-AF65-F5344CB8AC3E}">
        <p14:creationId xmlns:p14="http://schemas.microsoft.com/office/powerpoint/2010/main" val="487489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4" name="Rectangle 3"/>
          <p:cNvSpPr/>
          <p:nvPr/>
        </p:nvSpPr>
        <p:spPr>
          <a:xfrm>
            <a:off x="334566" y="3086101"/>
            <a:ext cx="8447484" cy="33051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435894" y="1020431"/>
            <a:ext cx="8245162" cy="1475013"/>
          </a:xfrm>
          <a:effectLst/>
        </p:spPr>
        <p:txBody>
          <a:bodyPr/>
          <a:lstStyle>
            <a:lvl1pPr>
              <a:defRPr sz="27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435895" y="2495446"/>
            <a:ext cx="8245160" cy="590321"/>
          </a:xfrm>
        </p:spPr>
        <p:txBody>
          <a:bodyPr anchor="t">
            <a:normAutofit/>
          </a:bodyPr>
          <a:lstStyle>
            <a:lvl1pPr marL="0" indent="0" algn="l">
              <a:buNone/>
              <a:defRPr sz="1200" cap="all">
                <a:solidFill>
                  <a:schemeClr val="accent2"/>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5" name="Date Placeholder 3"/>
          <p:cNvSpPr>
            <a:spLocks noGrp="1"/>
          </p:cNvSpPr>
          <p:nvPr>
            <p:ph type="dt" sz="half" idx="10"/>
          </p:nvPr>
        </p:nvSpPr>
        <p:spPr/>
        <p:txBody>
          <a:bodyPr/>
          <a:lstStyle>
            <a:lvl1pPr>
              <a:defRPr>
                <a:solidFill>
                  <a:schemeClr val="accent1">
                    <a:lumMod val="75000"/>
                    <a:lumOff val="25000"/>
                  </a:schemeClr>
                </a:solidFill>
              </a:defRPr>
            </a:lvl1pPr>
          </a:lstStyle>
          <a:p>
            <a:pPr>
              <a:defRPr/>
            </a:pPr>
            <a:fld id="{EE377713-39E9-478A-9691-D1BE92AC0CA6}" type="datetimeFigureOut">
              <a:rPr lang="en-US"/>
              <a:pPr>
                <a:defRPr/>
              </a:pPr>
              <a:t>3/10/2021</a:t>
            </a:fld>
            <a:endParaRPr lang="en-US" dirty="0"/>
          </a:p>
        </p:txBody>
      </p:sp>
      <p:sp>
        <p:nvSpPr>
          <p:cNvPr id="6" name="Footer Placeholder 4"/>
          <p:cNvSpPr>
            <a:spLocks noGrp="1"/>
          </p:cNvSpPr>
          <p:nvPr>
            <p:ph type="ftr" sz="quarter" idx="11"/>
          </p:nvPr>
        </p:nvSpPr>
        <p:spPr/>
        <p:txBody>
          <a:bodyPr/>
          <a:lstStyle>
            <a:lvl1pPr>
              <a:defRPr>
                <a:solidFill>
                  <a:schemeClr val="accent1">
                    <a:lumMod val="75000"/>
                    <a:lumOff val="25000"/>
                  </a:schemeClr>
                </a:solidFill>
              </a:defRPr>
            </a:lvl1pPr>
          </a:lstStyle>
          <a:p>
            <a:pPr>
              <a:defRPr/>
            </a:pPr>
            <a:endParaRPr lang="en-US" dirty="0"/>
          </a:p>
        </p:txBody>
      </p:sp>
      <p:sp>
        <p:nvSpPr>
          <p:cNvPr id="7" name="Slide Number Placeholder 5"/>
          <p:cNvSpPr>
            <a:spLocks noGrp="1"/>
          </p:cNvSpPr>
          <p:nvPr>
            <p:ph type="sldNum" sz="quarter" idx="12"/>
          </p:nvPr>
        </p:nvSpPr>
        <p:spPr>
          <a:xfrm>
            <a:off x="7918847" y="5956301"/>
            <a:ext cx="762000" cy="365125"/>
          </a:xfrm>
        </p:spPr>
        <p:txBody>
          <a:bodyPr/>
          <a:lstStyle>
            <a:lvl1pPr>
              <a:defRPr>
                <a:solidFill>
                  <a:schemeClr val="accent1">
                    <a:lumMod val="75000"/>
                    <a:lumOff val="25000"/>
                  </a:schemeClr>
                </a:solidFill>
              </a:defRPr>
            </a:lvl1pPr>
          </a:lstStyle>
          <a:p>
            <a:pPr>
              <a:defRPr/>
            </a:pPr>
            <a:fld id="{B977566B-76FB-4C23-89A5-1F9E718B8848}" type="slidenum">
              <a:rPr lang="en-US"/>
              <a:pPr>
                <a:defRPr/>
              </a:pPr>
              <a:t>‹#›</a:t>
            </a:fld>
            <a:endParaRPr lang="en-US" dirty="0"/>
          </a:p>
        </p:txBody>
      </p:sp>
    </p:spTree>
    <p:extLst>
      <p:ext uri="{BB962C8B-B14F-4D97-AF65-F5344CB8AC3E}">
        <p14:creationId xmlns:p14="http://schemas.microsoft.com/office/powerpoint/2010/main" val="3283689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01479" y="0"/>
            <a:ext cx="877204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6" algn="ctr"/>
            <a:r>
              <a:rPr lang="en-US" sz="1800" dirty="0">
                <a:latin typeface="Arial" charset="0"/>
              </a:rPr>
              <a:t>‘-</a:t>
            </a:r>
          </a:p>
        </p:txBody>
      </p:sp>
      <p:sp>
        <p:nvSpPr>
          <p:cNvPr id="8" name="Title 1"/>
          <p:cNvSpPr txBox="1">
            <a:spLocks/>
          </p:cNvSpPr>
          <p:nvPr/>
        </p:nvSpPr>
        <p:spPr>
          <a:xfrm>
            <a:off x="1534334" y="1023930"/>
            <a:ext cx="6418317" cy="1402691"/>
          </a:xfrm>
          <a:prstGeom prst="rect">
            <a:avLst/>
          </a:prstGeom>
        </p:spPr>
        <p:txBody>
          <a:bodyPr anchor="t" anchorCtr="0">
            <a:normAutofit/>
          </a:bodyPr>
          <a:lstStyle>
            <a:lvl1pPr algn="l" defTabSz="685800" rtl="0" eaLnBrk="1" latinLnBrk="0" hangingPunct="1">
              <a:lnSpc>
                <a:spcPct val="80000"/>
              </a:lnSpc>
              <a:spcBef>
                <a:spcPct val="0"/>
              </a:spcBef>
              <a:buNone/>
              <a:defRPr sz="3600" b="1" i="0" kern="1200" baseline="0">
                <a:solidFill>
                  <a:schemeClr val="tx1"/>
                </a:solidFill>
                <a:latin typeface="Effra Trial Heavy" charset="0"/>
                <a:ea typeface="Effra Trial Heavy" charset="0"/>
                <a:cs typeface="Effra Trial Heavy" charset="0"/>
              </a:defRPr>
            </a:lvl1pPr>
          </a:lstStyle>
          <a:p>
            <a:endParaRPr lang="en-US" sz="3600" dirty="0">
              <a:latin typeface="Georgia" charset="0"/>
              <a:ea typeface="Georgia" charset="0"/>
              <a:cs typeface="Georgia" charset="0"/>
            </a:endParaRPr>
          </a:p>
        </p:txBody>
      </p:sp>
      <p:sp>
        <p:nvSpPr>
          <p:cNvPr id="9" name="Text Placeholder 2"/>
          <p:cNvSpPr txBox="1">
            <a:spLocks/>
          </p:cNvSpPr>
          <p:nvPr/>
        </p:nvSpPr>
        <p:spPr>
          <a:xfrm>
            <a:off x="1534334" y="2555889"/>
            <a:ext cx="6418317" cy="3078205"/>
          </a:xfrm>
          <a:prstGeom prst="rect">
            <a:avLst/>
          </a:prstGeom>
        </p:spPr>
        <p:txBody>
          <a:bodyPr>
            <a:noAutofit/>
          </a:bodyPr>
          <a:lstStyle>
            <a:lvl1pPr marL="0" indent="0" algn="l" defTabSz="685800" rtl="0" eaLnBrk="1" latinLnBrk="0" hangingPunct="1">
              <a:lnSpc>
                <a:spcPct val="100000"/>
              </a:lnSpc>
              <a:spcBef>
                <a:spcPts val="750"/>
              </a:spcBef>
              <a:buFont typeface="Arial" panose="020B0604020202020204" pitchFamily="34" charset="0"/>
              <a:buNone/>
              <a:defRPr sz="1200" b="0" i="0" kern="1200">
                <a:solidFill>
                  <a:srgbClr val="828383"/>
                </a:solidFill>
                <a:latin typeface="Museo Slab 100" charset="0"/>
                <a:ea typeface="Museo Slab 100" charset="0"/>
                <a:cs typeface="Museo Slab 100" charset="0"/>
              </a:defRPr>
            </a:lvl1pPr>
            <a:lvl2pPr marL="342900" indent="0" algn="l" defTabSz="685800" rtl="0" eaLnBrk="1" latinLnBrk="0" hangingPunct="1">
              <a:lnSpc>
                <a:spcPct val="90000"/>
              </a:lnSpc>
              <a:spcBef>
                <a:spcPts val="375"/>
              </a:spcBef>
              <a:buFont typeface="Arial" panose="020B0604020202020204" pitchFamily="34" charset="0"/>
              <a:buNone/>
              <a:defRPr sz="1500" kern="1200">
                <a:solidFill>
                  <a:schemeClr val="tx1">
                    <a:tint val="75000"/>
                  </a:schemeClr>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tx1">
                    <a:tint val="75000"/>
                  </a:schemeClr>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tx1">
                    <a:tint val="75000"/>
                  </a:schemeClr>
                </a:solidFill>
                <a:latin typeface="+mn-lt"/>
                <a:ea typeface="+mn-ea"/>
                <a:cs typeface="+mn-cs"/>
              </a:defRPr>
            </a:lvl5pPr>
            <a:lvl6pPr marL="1714500" indent="0" algn="l" defTabSz="685800" rtl="0" eaLnBrk="1" latinLnBrk="0" hangingPunct="1">
              <a:lnSpc>
                <a:spcPct val="90000"/>
              </a:lnSpc>
              <a:spcBef>
                <a:spcPts val="375"/>
              </a:spcBef>
              <a:buFont typeface="Arial" panose="020B0604020202020204" pitchFamily="34" charset="0"/>
              <a:buNone/>
              <a:defRPr sz="1200" kern="1200">
                <a:solidFill>
                  <a:schemeClr val="tx1">
                    <a:tint val="75000"/>
                  </a:schemeClr>
                </a:solidFill>
                <a:latin typeface="+mn-lt"/>
                <a:ea typeface="+mn-ea"/>
                <a:cs typeface="+mn-cs"/>
              </a:defRPr>
            </a:lvl6pPr>
            <a:lvl7pPr marL="2057400" indent="0" algn="l" defTabSz="685800" rtl="0" eaLnBrk="1" latinLnBrk="0" hangingPunct="1">
              <a:lnSpc>
                <a:spcPct val="90000"/>
              </a:lnSpc>
              <a:spcBef>
                <a:spcPts val="375"/>
              </a:spcBef>
              <a:buFont typeface="Arial" panose="020B0604020202020204" pitchFamily="34" charset="0"/>
              <a:buNone/>
              <a:defRPr sz="1200" kern="1200">
                <a:solidFill>
                  <a:schemeClr val="tx1">
                    <a:tint val="75000"/>
                  </a:schemeClr>
                </a:solidFill>
                <a:latin typeface="+mn-lt"/>
                <a:ea typeface="+mn-ea"/>
                <a:cs typeface="+mn-cs"/>
              </a:defRPr>
            </a:lvl7pPr>
            <a:lvl8pPr marL="2400300" indent="0" algn="l" defTabSz="685800" rtl="0" eaLnBrk="1" latinLnBrk="0" hangingPunct="1">
              <a:lnSpc>
                <a:spcPct val="90000"/>
              </a:lnSpc>
              <a:spcBef>
                <a:spcPts val="375"/>
              </a:spcBef>
              <a:buFont typeface="Arial" panose="020B0604020202020204" pitchFamily="34" charset="0"/>
              <a:buNone/>
              <a:defRPr sz="1200" kern="1200">
                <a:solidFill>
                  <a:schemeClr val="tx1">
                    <a:tint val="75000"/>
                  </a:schemeClr>
                </a:solidFill>
                <a:latin typeface="+mn-lt"/>
                <a:ea typeface="+mn-ea"/>
                <a:cs typeface="+mn-cs"/>
              </a:defRPr>
            </a:lvl8pPr>
            <a:lvl9pPr marL="2743200" indent="0" algn="l" defTabSz="685800" rtl="0" eaLnBrk="1" latinLnBrk="0" hangingPunct="1">
              <a:lnSpc>
                <a:spcPct val="90000"/>
              </a:lnSpc>
              <a:spcBef>
                <a:spcPts val="375"/>
              </a:spcBef>
              <a:buFont typeface="Arial" panose="020B0604020202020204" pitchFamily="34" charset="0"/>
              <a:buNone/>
              <a:defRPr sz="1200" kern="1200">
                <a:solidFill>
                  <a:schemeClr val="tx1">
                    <a:tint val="75000"/>
                  </a:schemeClr>
                </a:solidFill>
                <a:latin typeface="+mn-lt"/>
                <a:ea typeface="+mn-ea"/>
                <a:cs typeface="+mn-cs"/>
              </a:defRPr>
            </a:lvl9pPr>
          </a:lstStyle>
          <a:p>
            <a:endParaRPr lang="en-US" sz="1200" dirty="0">
              <a:latin typeface="Arial" charset="0"/>
              <a:ea typeface="Arial" charset="0"/>
              <a:cs typeface="Arial" charset="0"/>
            </a:endParaRPr>
          </a:p>
        </p:txBody>
      </p:sp>
      <p:pic>
        <p:nvPicPr>
          <p:cNvPr id="14" name="Picture 1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381" y="0"/>
            <a:ext cx="9143998" cy="6857999"/>
          </a:xfrm>
          <a:prstGeom prst="rect">
            <a:avLst/>
          </a:prstGeom>
        </p:spPr>
      </p:pic>
      <p:sp>
        <p:nvSpPr>
          <p:cNvPr id="12" name="Text Placeholder 11"/>
          <p:cNvSpPr>
            <a:spLocks noGrp="1"/>
          </p:cNvSpPr>
          <p:nvPr>
            <p:ph type="body" idx="1"/>
          </p:nvPr>
        </p:nvSpPr>
        <p:spPr>
          <a:xfrm>
            <a:off x="425196" y="2320111"/>
            <a:ext cx="7886700" cy="381338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p:txBody>
      </p:sp>
      <p:sp>
        <p:nvSpPr>
          <p:cNvPr id="13" name="Title Placeholder 12"/>
          <p:cNvSpPr>
            <a:spLocks noGrp="1"/>
          </p:cNvSpPr>
          <p:nvPr>
            <p:ph type="title"/>
          </p:nvPr>
        </p:nvSpPr>
        <p:spPr>
          <a:xfrm>
            <a:off x="425196" y="1316736"/>
            <a:ext cx="7886700" cy="86843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11" name="Slide Number Placeholder 6"/>
          <p:cNvSpPr txBox="1">
            <a:spLocks/>
          </p:cNvSpPr>
          <p:nvPr/>
        </p:nvSpPr>
        <p:spPr>
          <a:xfrm>
            <a:off x="8284464" y="6221885"/>
            <a:ext cx="544068" cy="534516"/>
          </a:xfrm>
          <a:prstGeom prst="rect">
            <a:avLst/>
          </a:prstGeom>
        </p:spPr>
        <p:txBody>
          <a:bodyPr vert="horz" lIns="91440" tIns="45720" rIns="91440" bIns="45720" rtlCol="0" anchor="ctr"/>
          <a:lstStyle>
            <a:defPPr>
              <a:defRPr lang="en-US"/>
            </a:defPPr>
            <a:lvl1pPr marL="0" algn="r" defTabSz="685800" rtl="0" eaLnBrk="1" latinLnBrk="0" hangingPunct="1">
              <a:defRPr sz="1000" b="1" i="0" kern="1200">
                <a:solidFill>
                  <a:srgbClr val="828383"/>
                </a:solidFill>
                <a:latin typeface="Museo Slab 900" charset="0"/>
                <a:ea typeface="Museo Slab 900" charset="0"/>
                <a:cs typeface="Museo Slab 900"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2915D2C3-7EB9-F849-9C19-1CC92E2870ED}" type="slidenum">
              <a:rPr lang="en-US" sz="1200" b="1" smtClean="0">
                <a:latin typeface="Arial" charset="0"/>
                <a:ea typeface="Arial" charset="0"/>
                <a:cs typeface="Arial" charset="0"/>
              </a:rPr>
              <a:pPr/>
              <a:t>‹#›</a:t>
            </a:fld>
            <a:endParaRPr lang="en-US" sz="1200" b="1" dirty="0">
              <a:latin typeface="Arial" charset="0"/>
              <a:ea typeface="Arial" charset="0"/>
              <a:cs typeface="Arial" charset="0"/>
            </a:endParaRPr>
          </a:p>
        </p:txBody>
      </p:sp>
      <p:pic>
        <p:nvPicPr>
          <p:cNvPr id="10" name="Picture 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56461" y="56223"/>
            <a:ext cx="5839539" cy="834219"/>
          </a:xfrm>
          <a:prstGeom prst="rect">
            <a:avLst/>
          </a:prstGeom>
        </p:spPr>
      </p:pic>
    </p:spTree>
    <p:extLst>
      <p:ext uri="{BB962C8B-B14F-4D97-AF65-F5344CB8AC3E}">
        <p14:creationId xmlns:p14="http://schemas.microsoft.com/office/powerpoint/2010/main" val="538035647"/>
      </p:ext>
    </p:extLst>
  </p:cSld>
  <p:clrMap bg1="lt1" tx1="dk1" bg2="lt2" tx2="dk2" accent1="accent1" accent2="accent2" accent3="accent3" accent4="accent4" accent5="accent5" accent6="accent6" hlink="hlink" folHlink="folHlink"/>
  <p:sldLayoutIdLst>
    <p:sldLayoutId id="2147483896" r:id="rId1"/>
    <p:sldLayoutId id="2147483894" r:id="rId2"/>
    <p:sldLayoutId id="2147483905" r:id="rId3"/>
    <p:sldLayoutId id="2147483895" r:id="rId4"/>
    <p:sldLayoutId id="2147483897" r:id="rId5"/>
    <p:sldLayoutId id="2147483907" r:id="rId6"/>
    <p:sldLayoutId id="2147483898" r:id="rId7"/>
    <p:sldLayoutId id="2147483900" r:id="rId8"/>
    <p:sldLayoutId id="2147483906" r:id="rId9"/>
    <p:sldLayoutId id="2147483902" r:id="rId10"/>
    <p:sldLayoutId id="2147483904" r:id="rId11"/>
    <p:sldLayoutId id="2147483908" r:id="rId12"/>
  </p:sldLayoutIdLst>
  <p:hf hdr="0" dt="0"/>
  <p:txStyles>
    <p:titleStyle>
      <a:lvl1pPr algn="l" defTabSz="685800" rtl="0" eaLnBrk="1" latinLnBrk="0" hangingPunct="1">
        <a:lnSpc>
          <a:spcPct val="90000"/>
        </a:lnSpc>
        <a:spcBef>
          <a:spcPct val="0"/>
        </a:spcBef>
        <a:buNone/>
        <a:defRPr sz="2700" kern="1200">
          <a:solidFill>
            <a:schemeClr val="tx2"/>
          </a:solidFill>
          <a:latin typeface="Georgia" charset="0"/>
          <a:ea typeface="Georgia" charset="0"/>
          <a:cs typeface="Georgia" charset="0"/>
        </a:defRPr>
      </a:lvl1pPr>
    </p:titleStyle>
    <p:bodyStyle>
      <a:lvl1pPr marL="171450" indent="-171450" algn="l" defTabSz="685800" rtl="0" eaLnBrk="1" latinLnBrk="0" hangingPunct="1">
        <a:lnSpc>
          <a:spcPct val="90000"/>
        </a:lnSpc>
        <a:spcBef>
          <a:spcPts val="750"/>
        </a:spcBef>
        <a:buClr>
          <a:srgbClr val="005BBB"/>
        </a:buClr>
        <a:buFont typeface="Arial" panose="020B0604020202020204" pitchFamily="34" charset="0"/>
        <a:buChar char="•"/>
        <a:defRPr sz="1500" kern="1200" baseline="0">
          <a:solidFill>
            <a:srgbClr val="828383"/>
          </a:solidFill>
          <a:latin typeface="Arial" charset="0"/>
          <a:ea typeface="Arial" charset="0"/>
          <a:cs typeface="Arial" charset="0"/>
        </a:defRPr>
      </a:lvl1pPr>
      <a:lvl2pPr marL="514350" indent="-171450" algn="l" defTabSz="685800" rtl="0" eaLnBrk="1" latinLnBrk="0" hangingPunct="1">
        <a:lnSpc>
          <a:spcPct val="90000"/>
        </a:lnSpc>
        <a:spcBef>
          <a:spcPts val="375"/>
        </a:spcBef>
        <a:buClr>
          <a:srgbClr val="005BBB"/>
        </a:buClr>
        <a:buFont typeface="Arial" panose="020B0604020202020204" pitchFamily="34" charset="0"/>
        <a:buChar char="•"/>
        <a:defRPr sz="1500" kern="1200" baseline="0">
          <a:solidFill>
            <a:srgbClr val="828383"/>
          </a:solidFill>
          <a:latin typeface="Arial" charset="0"/>
          <a:ea typeface="Arial" charset="0"/>
          <a:cs typeface="Arial" charset="0"/>
        </a:defRPr>
      </a:lvl2pPr>
      <a:lvl3pPr marL="857250" indent="-171450" algn="l" defTabSz="685800" rtl="0" eaLnBrk="1" latinLnBrk="0" hangingPunct="1">
        <a:lnSpc>
          <a:spcPct val="90000"/>
        </a:lnSpc>
        <a:spcBef>
          <a:spcPts val="375"/>
        </a:spcBef>
        <a:buClr>
          <a:srgbClr val="005BBB"/>
        </a:buClr>
        <a:buFont typeface="LucidaGrande" charset="0"/>
        <a:buChar char="-"/>
        <a:defRPr sz="1350" kern="1200" baseline="0">
          <a:solidFill>
            <a:srgbClr val="828383"/>
          </a:solidFill>
          <a:latin typeface="Arial" charset="0"/>
          <a:ea typeface="Arial" charset="0"/>
          <a:cs typeface="Arial" charset="0"/>
        </a:defRPr>
      </a:lvl3pPr>
      <a:lvl4pPr marL="1200150" indent="-171450" algn="l" defTabSz="685800" rtl="0" eaLnBrk="1" latinLnBrk="0" hangingPunct="1">
        <a:lnSpc>
          <a:spcPct val="90000"/>
        </a:lnSpc>
        <a:spcBef>
          <a:spcPts val="375"/>
        </a:spcBef>
        <a:buClr>
          <a:srgbClr val="005BBB"/>
        </a:buClr>
        <a:buFont typeface="Arial" panose="020B0604020202020204" pitchFamily="34" charset="0"/>
        <a:buChar char="•"/>
        <a:defRPr sz="1350" kern="1200">
          <a:solidFill>
            <a:schemeClr val="tx1"/>
          </a:solidFill>
          <a:latin typeface="Arial" charset="0"/>
          <a:ea typeface="Arial" charset="0"/>
          <a:cs typeface="Arial" charset="0"/>
        </a:defRPr>
      </a:lvl4pPr>
      <a:lvl5pPr marL="1543050" indent="-171450" algn="l" defTabSz="685800" rtl="0" eaLnBrk="1" latinLnBrk="0" hangingPunct="1">
        <a:lnSpc>
          <a:spcPct val="90000"/>
        </a:lnSpc>
        <a:spcBef>
          <a:spcPts val="375"/>
        </a:spcBef>
        <a:buClr>
          <a:srgbClr val="005BBB"/>
        </a:buClr>
        <a:buFont typeface="Arial" panose="020B0604020202020204" pitchFamily="34" charset="0"/>
        <a:buChar char="•"/>
        <a:defRPr sz="1350" kern="1200">
          <a:solidFill>
            <a:schemeClr val="tx1"/>
          </a:solidFill>
          <a:latin typeface="Arial" charset="0"/>
          <a:ea typeface="Arial" charset="0"/>
          <a:cs typeface="Arial"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880">
          <p15:clr>
            <a:srgbClr val="F26B43"/>
          </p15:clr>
        </p15:guide>
        <p15:guide id="2" pos="312">
          <p15:clr>
            <a:srgbClr val="F26B43"/>
          </p15:clr>
        </p15:guide>
        <p15:guide id="3" orient="horz" pos="4016">
          <p15:clr>
            <a:srgbClr val="F26B43"/>
          </p15:clr>
        </p15:guide>
        <p15:guide id="4" pos="5544">
          <p15:clr>
            <a:srgbClr val="F26B43"/>
          </p15:clr>
        </p15:guide>
        <p15:guide id="5" pos="216">
          <p15:clr>
            <a:srgbClr val="F26B43"/>
          </p15:clr>
        </p15:guide>
        <p15:guide id="6" pos="3348">
          <p15:clr>
            <a:srgbClr val="F26B43"/>
          </p15:clr>
        </p15:guide>
        <p15:guide id="7" pos="3528">
          <p15:clr>
            <a:srgbClr val="F26B43"/>
          </p15:clr>
        </p15:guide>
        <p15:guide id="8" pos="3384">
          <p15:clr>
            <a:srgbClr val="F26B43"/>
          </p15:clr>
        </p15:guide>
        <p15:guide id="9" orient="horz" pos="1848">
          <p15:clr>
            <a:srgbClr val="F26B43"/>
          </p15:clr>
        </p15:guide>
        <p15:guide id="10" orient="horz" pos="1896">
          <p15:clr>
            <a:srgbClr val="F26B43"/>
          </p15:clr>
        </p15:guide>
        <p15:guide id="11" orient="horz" pos="2880">
          <p15:clr>
            <a:srgbClr val="F26B43"/>
          </p15:clr>
        </p15:guide>
        <p15:guide id="12" orient="horz" pos="283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www.law.buffalo.edu/beyond/externships.html" TargetMode="External"/><Relationship Id="rId2" Type="http://schemas.openxmlformats.org/officeDocument/2006/relationships/hyperlink" Target="https://www.law.buffalo.edu/beyond/clinics.html" TargetMode="External"/><Relationship Id="rId1" Type="http://schemas.openxmlformats.org/officeDocument/2006/relationships/slideLayout" Target="../slideLayouts/slideLayout6.xml"/><Relationship Id="rId4" Type="http://schemas.openxmlformats.org/officeDocument/2006/relationships/hyperlink" Target="https://www.law.buffalo.edu/beyond/practica.html"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nybarexam.org/Admission/Part%20III_LawRelatedEmployment_3.4.2020.pdf" TargetMode="External"/><Relationship Id="rId2" Type="http://schemas.openxmlformats.org/officeDocument/2006/relationships/hyperlink" Target="https://www.nybarexam.org/Admission/50Hour_ProBonoCertification_3.4.2020.pdf"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tnybf.org/grants-scholarships/" TargetMode="External"/><Relationship Id="rId2" Type="http://schemas.openxmlformats.org/officeDocument/2006/relationships/hyperlink" Target="https://www.law.buffalo.edu/beyond/fellows.html"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hyperlink" Target="https://elderjusticeny.org/" TargetMode="Externa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hyperlink" Target="http://ecbavlp.com/services" TargetMode="External"/><Relationship Id="rId2" Type="http://schemas.openxmlformats.org/officeDocument/2006/relationships/hyperlink" Target="https://ecbavlp.com/" TargetMode="Externa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8" Type="http://schemas.openxmlformats.org/officeDocument/2006/relationships/hyperlink" Target="http://ecbavlp.com/smallbusiness" TargetMode="External"/><Relationship Id="rId13" Type="http://schemas.openxmlformats.org/officeDocument/2006/relationships/hyperlink" Target="http://ecbavlp.com/unemployment" TargetMode="External"/><Relationship Id="rId3" Type="http://schemas.openxmlformats.org/officeDocument/2006/relationships/hyperlink" Target="http://ecbavlp.com/divorce" TargetMode="External"/><Relationship Id="rId7" Type="http://schemas.openxmlformats.org/officeDocument/2006/relationships/hyperlink" Target="http://ecbavlp.com/positive-families-and-individuals" TargetMode="External"/><Relationship Id="rId12" Type="http://schemas.openxmlformats.org/officeDocument/2006/relationships/hyperlink" Target="http://ecbavlp.com/tort" TargetMode="External"/><Relationship Id="rId2" Type="http://schemas.openxmlformats.org/officeDocument/2006/relationships/hyperlink" Target="http://ecbavlp.com/bankruptcy" TargetMode="External"/><Relationship Id="rId1" Type="http://schemas.openxmlformats.org/officeDocument/2006/relationships/slideLayout" Target="../slideLayouts/slideLayout5.xml"/><Relationship Id="rId6" Type="http://schemas.openxmlformats.org/officeDocument/2006/relationships/hyperlink" Target="http://ecbavlp.com/immigration/" TargetMode="External"/><Relationship Id="rId11" Type="http://schemas.openxmlformats.org/officeDocument/2006/relationships/hyperlink" Target="http://ecbavlp.com/litc" TargetMode="External"/><Relationship Id="rId5" Type="http://schemas.openxmlformats.org/officeDocument/2006/relationships/hyperlink" Target="http://ecbavlp.com/familylaw" TargetMode="External"/><Relationship Id="rId10" Type="http://schemas.openxmlformats.org/officeDocument/2006/relationships/hyperlink" Target="http://ecbavlp.com/foreclosure/" TargetMode="External"/><Relationship Id="rId4" Type="http://schemas.openxmlformats.org/officeDocument/2006/relationships/hyperlink" Target="http://ecbavlp.com/estates" TargetMode="External"/><Relationship Id="rId9" Type="http://schemas.openxmlformats.org/officeDocument/2006/relationships/hyperlink" Target="http://ecbavlp.com/npo"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mailto:mvaleri@ecbavlp.com" TargetMode="Externa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jersbuffalo.org/volunteer" TargetMode="External"/><Relationship Id="rId2" Type="http://schemas.openxmlformats.org/officeDocument/2006/relationships/hyperlink" Target="http://jersbuffalo.org/"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mailto:resume@legalaidbuffalo.org" TargetMode="Externa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hyperlink" Target="https://nls.org/student-volunteers/" TargetMode="External"/><Relationship Id="rId2" Type="http://schemas.openxmlformats.org/officeDocument/2006/relationships/hyperlink" Target="http://www.nls.org/" TargetMode="External"/><Relationship Id="rId1" Type="http://schemas.openxmlformats.org/officeDocument/2006/relationships/slideLayout" Target="../slideLayouts/slideLayout5.xml"/><Relationship Id="rId4" Type="http://schemas.openxmlformats.org/officeDocument/2006/relationships/image" Target="../media/image11.gif"/></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clarobuffalo.org/" TargetMode="Externa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hyperlink" Target="https://www.lawny.org/Volunteer" TargetMode="Externa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hyperlink" Target="https://www.vlsprochester.org/studentinterns"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hyperlink" Target="mailto:law-clinic@buffalo.edu"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38636" y="1984859"/>
            <a:ext cx="4745571" cy="2046713"/>
          </a:xfrm>
        </p:spPr>
        <p:txBody>
          <a:bodyPr>
            <a:noAutofit/>
          </a:bodyPr>
          <a:lstStyle/>
          <a:p>
            <a:r>
              <a:rPr lang="en-US" sz="2400" dirty="0" smtClean="0"/>
              <a:t>Obtain some legal experience this summer</a:t>
            </a:r>
          </a:p>
          <a:p>
            <a:r>
              <a:rPr lang="en-US" sz="2400" dirty="0" smtClean="0"/>
              <a:t>Complete your required 50 hours of pro bono for admission to the New York bar</a:t>
            </a:r>
          </a:p>
          <a:p>
            <a:endParaRPr lang="en-US" sz="2400" dirty="0"/>
          </a:p>
          <a:p>
            <a:endParaRPr lang="en-US" sz="2400" dirty="0"/>
          </a:p>
        </p:txBody>
      </p:sp>
      <p:sp>
        <p:nvSpPr>
          <p:cNvPr id="3" name="Title 2"/>
          <p:cNvSpPr>
            <a:spLocks noGrp="1"/>
          </p:cNvSpPr>
          <p:nvPr>
            <p:ph type="ctrTitle"/>
          </p:nvPr>
        </p:nvSpPr>
        <p:spPr>
          <a:xfrm>
            <a:off x="456207" y="847898"/>
            <a:ext cx="4978908" cy="960671"/>
          </a:xfrm>
        </p:spPr>
        <p:txBody>
          <a:bodyPr/>
          <a:lstStyle/>
          <a:p>
            <a:r>
              <a:rPr lang="en-US" dirty="0"/>
              <a:t>Pro BoNO</a:t>
            </a:r>
          </a:p>
        </p:txBody>
      </p:sp>
      <p:sp>
        <p:nvSpPr>
          <p:cNvPr id="4" name="TextBox 3"/>
          <p:cNvSpPr txBox="1"/>
          <p:nvPr/>
        </p:nvSpPr>
        <p:spPr>
          <a:xfrm>
            <a:off x="1542645" y="4581863"/>
            <a:ext cx="3822727" cy="584775"/>
          </a:xfrm>
          <a:prstGeom prst="rect">
            <a:avLst/>
          </a:prstGeom>
          <a:noFill/>
        </p:spPr>
        <p:txBody>
          <a:bodyPr wrap="square" rtlCol="0">
            <a:spAutoFit/>
          </a:bodyPr>
          <a:lstStyle/>
          <a:p>
            <a:r>
              <a:rPr lang="en-US" sz="1600" dirty="0" smtClean="0">
                <a:ln w="0"/>
                <a:solidFill>
                  <a:schemeClr val="bg1"/>
                </a:solidFill>
                <a:effectLst>
                  <a:outerShdw blurRad="38100" dist="19050" dir="2700000" algn="tl" rotWithShape="0">
                    <a:schemeClr val="dk1">
                      <a:alpha val="40000"/>
                    </a:schemeClr>
                  </a:outerShdw>
                </a:effectLst>
                <a:latin typeface="Georgia" panose="02040502050405020303" pitchFamily="18" charset="0"/>
              </a:rPr>
              <a:t>Melinda R. Saran</a:t>
            </a:r>
          </a:p>
          <a:p>
            <a:r>
              <a:rPr lang="en-US" sz="1600" dirty="0" smtClean="0">
                <a:ln w="0"/>
                <a:solidFill>
                  <a:schemeClr val="bg1"/>
                </a:solidFill>
                <a:effectLst>
                  <a:outerShdw blurRad="38100" dist="19050" dir="2700000" algn="tl" rotWithShape="0">
                    <a:schemeClr val="dk1">
                      <a:alpha val="40000"/>
                    </a:schemeClr>
                  </a:outerShdw>
                </a:effectLst>
                <a:latin typeface="Georgia" panose="02040502050405020303" pitchFamily="18" charset="0"/>
              </a:rPr>
              <a:t>Vice Dean for Social Justice Initiatives</a:t>
            </a:r>
            <a:endParaRPr lang="en-US" sz="1600" dirty="0">
              <a:ln w="0"/>
              <a:solidFill>
                <a:schemeClr val="bg1"/>
              </a:solidFill>
              <a:effectLst>
                <a:outerShdw blurRad="38100" dist="19050" dir="2700000" algn="tl" rotWithShape="0">
                  <a:schemeClr val="dk1">
                    <a:alpha val="40000"/>
                  </a:schemeClr>
                </a:outerShdw>
              </a:effectLst>
              <a:latin typeface="Georgia" panose="02040502050405020303" pitchFamily="18" charset="0"/>
            </a:endParaRPr>
          </a:p>
        </p:txBody>
      </p:sp>
    </p:spTree>
    <p:extLst>
      <p:ext uri="{BB962C8B-B14F-4D97-AF65-F5344CB8AC3E}">
        <p14:creationId xmlns:p14="http://schemas.microsoft.com/office/powerpoint/2010/main" val="2074710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idx="13"/>
          </p:nvPr>
        </p:nvPicPr>
        <p:blipFill>
          <a:blip r:embed="rId2">
            <a:extLst>
              <a:ext uri="{28A0092B-C50C-407E-A947-70E740481C1C}">
                <a14:useLocalDpi xmlns:a14="http://schemas.microsoft.com/office/drawing/2010/main" val="0"/>
              </a:ext>
            </a:extLst>
          </a:blip>
          <a:srcRect l="26" r="26"/>
          <a:stretch>
            <a:fillRect/>
          </a:stretch>
        </p:blipFill>
        <p:spPr>
          <a:xfrm>
            <a:off x="1876425" y="912813"/>
            <a:ext cx="4948238" cy="5776912"/>
          </a:xfrm>
        </p:spPr>
      </p:pic>
    </p:spTree>
    <p:extLst>
      <p:ext uri="{BB962C8B-B14F-4D97-AF65-F5344CB8AC3E}">
        <p14:creationId xmlns:p14="http://schemas.microsoft.com/office/powerpoint/2010/main" val="3069905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0"/>
          </p:nvPr>
        </p:nvSpPr>
        <p:spPr>
          <a:xfrm>
            <a:off x="854853" y="2302525"/>
            <a:ext cx="7782371" cy="4153359"/>
          </a:xfrm>
        </p:spPr>
        <p:txBody>
          <a:bodyPr/>
          <a:lstStyle/>
          <a:p>
            <a:pPr marL="0" indent="0">
              <a:spcBef>
                <a:spcPts val="0"/>
              </a:spcBef>
              <a:spcAft>
                <a:spcPts val="600"/>
              </a:spcAft>
              <a:buNone/>
            </a:pPr>
            <a:r>
              <a:rPr lang="en-US" sz="2000" dirty="0">
                <a:solidFill>
                  <a:schemeClr val="tx2"/>
                </a:solidFill>
              </a:rPr>
              <a:t>(1) </a:t>
            </a:r>
            <a:r>
              <a:rPr lang="en-US" sz="2000" dirty="0">
                <a:solidFill>
                  <a:schemeClr val="tx1"/>
                </a:solidFill>
              </a:rPr>
              <a:t>Assists in the provision of legal services without charge for</a:t>
            </a:r>
          </a:p>
          <a:p>
            <a:pPr marL="948690" lvl="2" indent="-400050">
              <a:spcBef>
                <a:spcPts val="0"/>
              </a:spcBef>
              <a:spcAft>
                <a:spcPts val="600"/>
              </a:spcAft>
              <a:buAutoNum type="romanLcParenBoth"/>
            </a:pPr>
            <a:r>
              <a:rPr lang="en-US" sz="2000" dirty="0">
                <a:solidFill>
                  <a:schemeClr val="tx1"/>
                </a:solidFill>
              </a:rPr>
              <a:t>persons of limited means;</a:t>
            </a:r>
          </a:p>
          <a:p>
            <a:pPr marL="948690" lvl="2" indent="-400050">
              <a:spcBef>
                <a:spcPts val="0"/>
              </a:spcBef>
              <a:spcAft>
                <a:spcPts val="600"/>
              </a:spcAft>
              <a:buAutoNum type="romanLcParenBoth"/>
            </a:pPr>
            <a:r>
              <a:rPr lang="en-US" sz="2000" dirty="0">
                <a:solidFill>
                  <a:schemeClr val="tx1"/>
                </a:solidFill>
              </a:rPr>
              <a:t>not-for-profit organizations</a:t>
            </a:r>
          </a:p>
          <a:p>
            <a:pPr marL="948690" lvl="2" indent="-400050">
              <a:spcBef>
                <a:spcPts val="0"/>
              </a:spcBef>
              <a:spcAft>
                <a:spcPts val="600"/>
              </a:spcAft>
              <a:buAutoNum type="romanLcParenBoth" startAt="2"/>
            </a:pPr>
            <a:r>
              <a:rPr lang="en-US" sz="2000" dirty="0">
                <a:solidFill>
                  <a:schemeClr val="tx1"/>
                </a:solidFill>
              </a:rPr>
              <a:t>individuals, groups or organizations seeking to secure or promote access to justice, including, but not limited to, the protection of civil rights, civil liberties or public rights;</a:t>
            </a:r>
          </a:p>
          <a:p>
            <a:pPr marL="1062990" lvl="2" indent="-514350">
              <a:spcBef>
                <a:spcPts val="0"/>
              </a:spcBef>
              <a:spcAft>
                <a:spcPts val="600"/>
              </a:spcAft>
              <a:buAutoNum type="romanLcParenBoth" startAt="3"/>
            </a:pPr>
            <a:endParaRPr lang="en-US" sz="2000" dirty="0">
              <a:solidFill>
                <a:schemeClr val="tx1"/>
              </a:solidFill>
            </a:endParaRPr>
          </a:p>
          <a:p>
            <a:pPr marL="457200" indent="-457200">
              <a:spcBef>
                <a:spcPts val="0"/>
              </a:spcBef>
              <a:spcAft>
                <a:spcPts val="600"/>
              </a:spcAft>
              <a:buAutoNum type="arabicParenBoth" startAt="2"/>
            </a:pPr>
            <a:r>
              <a:rPr lang="en-US" sz="2000" dirty="0">
                <a:solidFill>
                  <a:schemeClr val="tx1"/>
                </a:solidFill>
              </a:rPr>
              <a:t>Assists in the provision of legal assistance in public service or for a judicial, legislative, executive or other governmental entity; or</a:t>
            </a:r>
          </a:p>
          <a:p>
            <a:pPr marL="457200" indent="-457200">
              <a:spcBef>
                <a:spcPts val="0"/>
              </a:spcBef>
              <a:spcAft>
                <a:spcPts val="600"/>
              </a:spcAft>
              <a:buAutoNum type="arabicParenBoth" startAt="2"/>
            </a:pPr>
            <a:endParaRPr lang="en-US" sz="2000" dirty="0">
              <a:solidFill>
                <a:schemeClr val="tx1"/>
              </a:solidFill>
            </a:endParaRPr>
          </a:p>
          <a:p>
            <a:pPr marL="457200" indent="-457200">
              <a:spcBef>
                <a:spcPts val="0"/>
              </a:spcBef>
              <a:spcAft>
                <a:spcPts val="600"/>
              </a:spcAft>
              <a:buAutoNum type="arabicParenBoth" startAt="2"/>
            </a:pPr>
            <a:r>
              <a:rPr lang="en-US" sz="2000" dirty="0"/>
              <a:t>Provides legal services pursuant to subdivision two and three of section 484 of the Judiciary Law, or pursuant to equivalent legal authority in the jurisdiction where the services are performed.</a:t>
            </a:r>
            <a:endParaRPr lang="en-US" sz="2000" dirty="0">
              <a:solidFill>
                <a:schemeClr val="tx1"/>
              </a:solidFill>
            </a:endParaRPr>
          </a:p>
        </p:txBody>
      </p:sp>
      <p:sp>
        <p:nvSpPr>
          <p:cNvPr id="4" name="Title 3"/>
          <p:cNvSpPr>
            <a:spLocks noGrp="1"/>
          </p:cNvSpPr>
          <p:nvPr>
            <p:ph type="title"/>
          </p:nvPr>
        </p:nvSpPr>
        <p:spPr>
          <a:xfrm>
            <a:off x="425196" y="1210631"/>
            <a:ext cx="7886700" cy="716084"/>
          </a:xfrm>
        </p:spPr>
        <p:txBody>
          <a:bodyPr>
            <a:normAutofit fontScale="90000"/>
          </a:bodyPr>
          <a:lstStyle/>
          <a:p>
            <a:r>
              <a:rPr lang="en-US" b="1" dirty="0"/>
              <a:t>Pro Bono service as defined in 22 NYCRR §520.16(b):</a:t>
            </a:r>
            <a:endParaRPr lang="en-US" dirty="0"/>
          </a:p>
        </p:txBody>
      </p:sp>
    </p:spTree>
    <p:extLst>
      <p:ext uri="{BB962C8B-B14F-4D97-AF65-F5344CB8AC3E}">
        <p14:creationId xmlns:p14="http://schemas.microsoft.com/office/powerpoint/2010/main" val="6304238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
          </p:nvPr>
        </p:nvSpPr>
        <p:spPr>
          <a:xfrm>
            <a:off x="892367" y="2368627"/>
            <a:ext cx="7421434" cy="4373696"/>
          </a:xfrm>
        </p:spPr>
        <p:txBody>
          <a:bodyPr/>
          <a:lstStyle/>
          <a:p>
            <a:pPr>
              <a:lnSpc>
                <a:spcPct val="100000"/>
              </a:lnSpc>
              <a:spcBef>
                <a:spcPts val="0"/>
              </a:spcBef>
            </a:pPr>
            <a:r>
              <a:rPr lang="en-US" sz="2000" dirty="0"/>
              <a:t>Any applicant who has successfully graduated law school, completed the bar examination and seeks admission to practice.</a:t>
            </a:r>
          </a:p>
          <a:p>
            <a:pPr marL="38100" indent="0">
              <a:lnSpc>
                <a:spcPct val="100000"/>
              </a:lnSpc>
              <a:spcBef>
                <a:spcPts val="0"/>
              </a:spcBef>
              <a:buNone/>
            </a:pPr>
            <a:endParaRPr lang="en-US" sz="2000" dirty="0"/>
          </a:p>
          <a:p>
            <a:pPr>
              <a:lnSpc>
                <a:spcPct val="100000"/>
              </a:lnSpc>
              <a:spcBef>
                <a:spcPts val="0"/>
              </a:spcBef>
            </a:pPr>
            <a:r>
              <a:rPr lang="en-US" sz="2000" dirty="0"/>
              <a:t>START  - Can begin counting the 50 hours of required pro bono service only </a:t>
            </a:r>
            <a:r>
              <a:rPr lang="en-US" sz="2000" b="1" u="sng" dirty="0"/>
              <a:t>after</a:t>
            </a:r>
            <a:r>
              <a:rPr lang="en-US" sz="2000" dirty="0"/>
              <a:t> applicant  began her/his law school education</a:t>
            </a:r>
          </a:p>
          <a:p>
            <a:pPr>
              <a:lnSpc>
                <a:spcPct val="100000"/>
              </a:lnSpc>
              <a:spcBef>
                <a:spcPts val="0"/>
              </a:spcBef>
            </a:pPr>
            <a:endParaRPr lang="en-US" sz="2000" dirty="0"/>
          </a:p>
          <a:p>
            <a:pPr>
              <a:lnSpc>
                <a:spcPct val="100000"/>
              </a:lnSpc>
              <a:spcBef>
                <a:spcPts val="0"/>
              </a:spcBef>
            </a:pPr>
            <a:r>
              <a:rPr lang="en-US" sz="2000" dirty="0"/>
              <a:t>FINISH - Can complete the 50 hours of required pro bono service up to the date of filing of your Application for Admission (after the bar examination)</a:t>
            </a:r>
          </a:p>
          <a:p>
            <a:pPr>
              <a:lnSpc>
                <a:spcPct val="100000"/>
              </a:lnSpc>
              <a:spcBef>
                <a:spcPts val="0"/>
              </a:spcBef>
            </a:pPr>
            <a:endParaRPr lang="en-US" sz="2000" dirty="0"/>
          </a:p>
          <a:p>
            <a:pPr>
              <a:lnSpc>
                <a:spcPct val="100000"/>
              </a:lnSpc>
              <a:spcBef>
                <a:spcPts val="0"/>
              </a:spcBef>
            </a:pPr>
            <a:r>
              <a:rPr lang="en-US" sz="2000" dirty="0"/>
              <a:t>CONTINUE - Can continue to do pro bono service your entire career and in retirement (attorney emeritus).</a:t>
            </a:r>
          </a:p>
          <a:p>
            <a:endParaRPr lang="en-US" dirty="0"/>
          </a:p>
        </p:txBody>
      </p:sp>
      <p:sp>
        <p:nvSpPr>
          <p:cNvPr id="3" name="Title 2"/>
          <p:cNvSpPr>
            <a:spLocks noGrp="1"/>
          </p:cNvSpPr>
          <p:nvPr>
            <p:ph type="title"/>
          </p:nvPr>
        </p:nvSpPr>
        <p:spPr>
          <a:xfrm>
            <a:off x="427101" y="1320800"/>
            <a:ext cx="8375376" cy="716084"/>
          </a:xfrm>
        </p:spPr>
        <p:txBody>
          <a:bodyPr>
            <a:noAutofit/>
          </a:bodyPr>
          <a:lstStyle/>
          <a:p>
            <a:r>
              <a:rPr lang="en-US" sz="2600" dirty="0"/>
              <a:t>50 Hours of Pro Bono Services for Admission to the Bar</a:t>
            </a:r>
          </a:p>
        </p:txBody>
      </p:sp>
    </p:spTree>
    <p:extLst>
      <p:ext uri="{BB962C8B-B14F-4D97-AF65-F5344CB8AC3E}">
        <p14:creationId xmlns:p14="http://schemas.microsoft.com/office/powerpoint/2010/main" val="41661092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
          </p:nvPr>
        </p:nvSpPr>
        <p:spPr>
          <a:xfrm>
            <a:off x="425195" y="1992429"/>
            <a:ext cx="8131663" cy="4533499"/>
          </a:xfrm>
        </p:spPr>
        <p:txBody>
          <a:bodyPr/>
          <a:lstStyle/>
          <a:p>
            <a:pPr marL="0" indent="0">
              <a:spcBef>
                <a:spcPts val="0"/>
              </a:spcBef>
              <a:spcAft>
                <a:spcPts val="600"/>
              </a:spcAft>
              <a:buNone/>
            </a:pPr>
            <a:r>
              <a:rPr lang="en-US" sz="2000" dirty="0">
                <a:solidFill>
                  <a:schemeClr val="tx2"/>
                </a:solidFill>
              </a:rPr>
              <a:t>(1) </a:t>
            </a:r>
            <a:r>
              <a:rPr lang="en-US" sz="2000" dirty="0">
                <a:solidFill>
                  <a:schemeClr val="tx1"/>
                </a:solidFill>
              </a:rPr>
              <a:t>For credit</a:t>
            </a:r>
          </a:p>
          <a:p>
            <a:pPr marL="948690" lvl="2" indent="-400050">
              <a:spcBef>
                <a:spcPts val="0"/>
              </a:spcBef>
              <a:spcAft>
                <a:spcPts val="600"/>
              </a:spcAft>
              <a:buAutoNum type="romanLcParenBoth"/>
            </a:pPr>
            <a:r>
              <a:rPr lang="en-US" sz="2000" dirty="0" smtClean="0">
                <a:solidFill>
                  <a:schemeClr val="tx1"/>
                </a:solidFill>
              </a:rPr>
              <a:t>Clinics </a:t>
            </a:r>
            <a:r>
              <a:rPr lang="en-US" sz="2000" dirty="0">
                <a:solidFill>
                  <a:schemeClr val="tx1"/>
                </a:solidFill>
              </a:rPr>
              <a:t>- </a:t>
            </a:r>
            <a:r>
              <a:rPr lang="en-US" sz="2000" dirty="0">
                <a:solidFill>
                  <a:schemeClr val="tx1"/>
                </a:solidFill>
                <a:hlinkClick r:id="rId2"/>
              </a:rPr>
              <a:t>https://</a:t>
            </a:r>
            <a:r>
              <a:rPr lang="en-US" sz="2000" dirty="0" smtClean="0">
                <a:solidFill>
                  <a:schemeClr val="tx1"/>
                </a:solidFill>
                <a:hlinkClick r:id="rId2"/>
              </a:rPr>
              <a:t>www.law.buffalo.edu/beyond/clinics.html</a:t>
            </a:r>
            <a:r>
              <a:rPr lang="en-US" sz="2000" dirty="0" smtClean="0">
                <a:solidFill>
                  <a:schemeClr val="tx1"/>
                </a:solidFill>
              </a:rPr>
              <a:t> </a:t>
            </a:r>
            <a:endParaRPr lang="en-US" sz="2000" dirty="0">
              <a:solidFill>
                <a:schemeClr val="tx1"/>
              </a:solidFill>
            </a:endParaRPr>
          </a:p>
          <a:p>
            <a:pPr marL="948690" lvl="2" indent="-400050">
              <a:spcBef>
                <a:spcPts val="0"/>
              </a:spcBef>
              <a:spcAft>
                <a:spcPts val="600"/>
              </a:spcAft>
              <a:buAutoNum type="romanLcParenBoth"/>
            </a:pPr>
            <a:r>
              <a:rPr lang="en-US" sz="2000" dirty="0">
                <a:solidFill>
                  <a:schemeClr val="tx1"/>
                </a:solidFill>
              </a:rPr>
              <a:t>Externships- </a:t>
            </a:r>
            <a:r>
              <a:rPr lang="en-US" sz="2000" dirty="0">
                <a:solidFill>
                  <a:schemeClr val="tx1"/>
                </a:solidFill>
                <a:hlinkClick r:id="rId3"/>
              </a:rPr>
              <a:t>https://</a:t>
            </a:r>
            <a:r>
              <a:rPr lang="en-US" sz="2000" dirty="0" smtClean="0">
                <a:solidFill>
                  <a:schemeClr val="tx1"/>
                </a:solidFill>
                <a:hlinkClick r:id="rId3"/>
              </a:rPr>
              <a:t>www.law.buffalo.edu/beyond/externships.html</a:t>
            </a:r>
            <a:r>
              <a:rPr lang="en-US" sz="2000" dirty="0" smtClean="0">
                <a:solidFill>
                  <a:schemeClr val="tx1"/>
                </a:solidFill>
              </a:rPr>
              <a:t> </a:t>
            </a:r>
            <a:endParaRPr lang="en-US" sz="2000" dirty="0">
              <a:solidFill>
                <a:schemeClr val="tx1"/>
              </a:solidFill>
            </a:endParaRPr>
          </a:p>
          <a:p>
            <a:pPr marL="948690" lvl="2" indent="-400050">
              <a:spcBef>
                <a:spcPts val="0"/>
              </a:spcBef>
              <a:spcAft>
                <a:spcPts val="600"/>
              </a:spcAft>
              <a:buAutoNum type="romanLcParenBoth"/>
            </a:pPr>
            <a:r>
              <a:rPr lang="en-US" sz="2000" dirty="0">
                <a:solidFill>
                  <a:schemeClr val="tx1"/>
                </a:solidFill>
              </a:rPr>
              <a:t>Practica  </a:t>
            </a:r>
            <a:r>
              <a:rPr lang="en-US" sz="2000" dirty="0">
                <a:solidFill>
                  <a:schemeClr val="tx1"/>
                </a:solidFill>
                <a:hlinkClick r:id="rId4"/>
              </a:rPr>
              <a:t>https://</a:t>
            </a:r>
            <a:r>
              <a:rPr lang="en-US" sz="2000" dirty="0" smtClean="0">
                <a:solidFill>
                  <a:schemeClr val="tx1"/>
                </a:solidFill>
                <a:hlinkClick r:id="rId4"/>
              </a:rPr>
              <a:t>www.law.buffalo.edu/beyond/practica.html</a:t>
            </a:r>
            <a:endParaRPr lang="en-US" sz="2000" dirty="0" smtClean="0">
              <a:solidFill>
                <a:schemeClr val="tx1"/>
              </a:solidFill>
            </a:endParaRPr>
          </a:p>
          <a:p>
            <a:pPr marL="948690" lvl="2" indent="-400050">
              <a:spcBef>
                <a:spcPts val="0"/>
              </a:spcBef>
              <a:spcAft>
                <a:spcPts val="600"/>
              </a:spcAft>
              <a:buAutoNum type="romanLcParenBoth"/>
            </a:pPr>
            <a:endParaRPr lang="en-US" sz="2000" dirty="0">
              <a:solidFill>
                <a:schemeClr val="tx1"/>
              </a:solidFill>
            </a:endParaRPr>
          </a:p>
          <a:p>
            <a:pPr marL="0" indent="0">
              <a:spcBef>
                <a:spcPts val="0"/>
              </a:spcBef>
              <a:spcAft>
                <a:spcPts val="600"/>
              </a:spcAft>
              <a:buNone/>
            </a:pPr>
            <a:r>
              <a:rPr lang="en-US" sz="2000" dirty="0">
                <a:solidFill>
                  <a:schemeClr val="tx2"/>
                </a:solidFill>
              </a:rPr>
              <a:t>(2)</a:t>
            </a:r>
            <a:r>
              <a:rPr lang="en-US" sz="2000" dirty="0">
                <a:solidFill>
                  <a:schemeClr val="tx1"/>
                </a:solidFill>
              </a:rPr>
              <a:t> Not for </a:t>
            </a:r>
            <a:r>
              <a:rPr lang="en-US" sz="2000" dirty="0" smtClean="0">
                <a:solidFill>
                  <a:schemeClr val="tx1"/>
                </a:solidFill>
              </a:rPr>
              <a:t>credit</a:t>
            </a:r>
            <a:endParaRPr lang="en-US" sz="2000" dirty="0">
              <a:solidFill>
                <a:schemeClr val="tx1"/>
              </a:solidFill>
            </a:endParaRPr>
          </a:p>
          <a:p>
            <a:pPr marL="948690" lvl="2" indent="-400050">
              <a:spcBef>
                <a:spcPts val="0"/>
              </a:spcBef>
              <a:spcAft>
                <a:spcPts val="600"/>
              </a:spcAft>
              <a:buAutoNum type="romanLcParenBoth"/>
            </a:pPr>
            <a:r>
              <a:rPr lang="en-US" sz="2000" dirty="0">
                <a:solidFill>
                  <a:schemeClr val="tx1"/>
                </a:solidFill>
              </a:rPr>
              <a:t>Legal services for low income individuals</a:t>
            </a:r>
          </a:p>
          <a:p>
            <a:pPr marL="948690" lvl="2" indent="-400050">
              <a:spcBef>
                <a:spcPts val="0"/>
              </a:spcBef>
              <a:spcAft>
                <a:spcPts val="600"/>
              </a:spcAft>
              <a:buAutoNum type="romanLcParenBoth"/>
            </a:pPr>
            <a:r>
              <a:rPr lang="en-US" sz="2000" dirty="0">
                <a:solidFill>
                  <a:schemeClr val="tx1"/>
                </a:solidFill>
              </a:rPr>
              <a:t>Limited scope legal clinics</a:t>
            </a:r>
          </a:p>
          <a:p>
            <a:pPr marL="948690" lvl="2" indent="-400050">
              <a:spcBef>
                <a:spcPts val="0"/>
              </a:spcBef>
              <a:spcAft>
                <a:spcPts val="600"/>
              </a:spcAft>
              <a:buAutoNum type="romanLcParenBoth"/>
            </a:pPr>
            <a:r>
              <a:rPr lang="en-US" sz="2000" dirty="0">
                <a:solidFill>
                  <a:schemeClr val="tx1"/>
                </a:solidFill>
              </a:rPr>
              <a:t>Summer internships in government agencies (US Attorney, District Attorney, Judges)</a:t>
            </a:r>
          </a:p>
          <a:p>
            <a:pPr marL="948690" lvl="2" indent="-400050">
              <a:spcBef>
                <a:spcPts val="0"/>
              </a:spcBef>
              <a:spcAft>
                <a:spcPts val="600"/>
              </a:spcAft>
              <a:buAutoNum type="romanLcParenBoth"/>
            </a:pPr>
            <a:endParaRPr lang="en-US" sz="2000" dirty="0">
              <a:solidFill>
                <a:schemeClr val="tx1"/>
              </a:solidFill>
            </a:endParaRPr>
          </a:p>
        </p:txBody>
      </p:sp>
      <p:sp>
        <p:nvSpPr>
          <p:cNvPr id="3" name="Title 2"/>
          <p:cNvSpPr>
            <a:spLocks noGrp="1"/>
          </p:cNvSpPr>
          <p:nvPr>
            <p:ph type="title"/>
          </p:nvPr>
        </p:nvSpPr>
        <p:spPr>
          <a:xfrm>
            <a:off x="425195" y="1109044"/>
            <a:ext cx="7886700" cy="716084"/>
          </a:xfrm>
        </p:spPr>
        <p:txBody>
          <a:bodyPr/>
          <a:lstStyle/>
          <a:p>
            <a:r>
              <a:rPr lang="en-US" dirty="0">
                <a:solidFill>
                  <a:schemeClr val="accent1"/>
                </a:solidFill>
              </a:rPr>
              <a:t>What qualifies as pro bono work?</a:t>
            </a:r>
          </a:p>
        </p:txBody>
      </p:sp>
    </p:spTree>
    <p:extLst>
      <p:ext uri="{BB962C8B-B14F-4D97-AF65-F5344CB8AC3E}">
        <p14:creationId xmlns:p14="http://schemas.microsoft.com/office/powerpoint/2010/main" val="35902872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Documentation of 50 Hours</a:t>
            </a:r>
          </a:p>
        </p:txBody>
      </p:sp>
      <p:sp>
        <p:nvSpPr>
          <p:cNvPr id="3" name="Text Placeholder 2"/>
          <p:cNvSpPr>
            <a:spLocks noGrp="1"/>
          </p:cNvSpPr>
          <p:nvPr>
            <p:ph type="body" idx="1"/>
          </p:nvPr>
        </p:nvSpPr>
        <p:spPr>
          <a:xfrm>
            <a:off x="427101" y="2534856"/>
            <a:ext cx="8358084" cy="3444891"/>
          </a:xfrm>
        </p:spPr>
        <p:txBody>
          <a:bodyPr/>
          <a:lstStyle/>
          <a:p>
            <a:pPr>
              <a:lnSpc>
                <a:spcPct val="100000"/>
              </a:lnSpc>
              <a:spcBef>
                <a:spcPts val="0"/>
              </a:spcBef>
            </a:pPr>
            <a:r>
              <a:rPr lang="en-US" sz="2400" dirty="0"/>
              <a:t>Form Affidavit: </a:t>
            </a:r>
            <a:r>
              <a:rPr lang="en-US" sz="2400" dirty="0">
                <a:hlinkClick r:id="rId2"/>
              </a:rPr>
              <a:t>https://</a:t>
            </a:r>
            <a:r>
              <a:rPr lang="en-US" sz="2400" dirty="0" smtClean="0">
                <a:hlinkClick r:id="rId2"/>
              </a:rPr>
              <a:t>www.nybarexam.org/Admission/50Hour_ProBonoCertification_3.4.2020.pdf</a:t>
            </a:r>
            <a:r>
              <a:rPr lang="en-US" sz="2400" dirty="0" smtClean="0"/>
              <a:t> </a:t>
            </a:r>
          </a:p>
          <a:p>
            <a:pPr>
              <a:lnSpc>
                <a:spcPct val="100000"/>
              </a:lnSpc>
              <a:spcBef>
                <a:spcPts val="0"/>
              </a:spcBef>
            </a:pPr>
            <a:endParaRPr lang="en-US" sz="2400" dirty="0"/>
          </a:p>
          <a:p>
            <a:pPr>
              <a:lnSpc>
                <a:spcPct val="150000"/>
              </a:lnSpc>
              <a:spcBef>
                <a:spcPts val="0"/>
              </a:spcBef>
            </a:pPr>
            <a:r>
              <a:rPr lang="en-US" sz="2400" dirty="0"/>
              <a:t>Law-related employment affidavit: </a:t>
            </a:r>
          </a:p>
          <a:p>
            <a:pPr>
              <a:lnSpc>
                <a:spcPct val="100000"/>
              </a:lnSpc>
              <a:spcBef>
                <a:spcPts val="0"/>
              </a:spcBef>
            </a:pPr>
            <a:r>
              <a:rPr lang="en-US" sz="2400" dirty="0">
                <a:hlinkClick r:id="rId3"/>
              </a:rPr>
              <a:t>https://</a:t>
            </a:r>
            <a:r>
              <a:rPr lang="en-US" sz="2400" dirty="0" smtClean="0">
                <a:hlinkClick r:id="rId3"/>
              </a:rPr>
              <a:t>www.nybarexam.org/Admission/Part%20III_LawRelatedEmployment_3.4.2020.pdf</a:t>
            </a:r>
            <a:r>
              <a:rPr lang="en-US" sz="2400" dirty="0" smtClean="0"/>
              <a:t> </a:t>
            </a:r>
            <a:r>
              <a:rPr lang="en-US" sz="2400" dirty="0"/>
              <a:t>	</a:t>
            </a:r>
          </a:p>
          <a:p>
            <a:pPr>
              <a:spcAft>
                <a:spcPts val="1200"/>
              </a:spcAft>
            </a:pPr>
            <a:endParaRPr lang="en-US" sz="2400" dirty="0"/>
          </a:p>
        </p:txBody>
      </p:sp>
    </p:spTree>
    <p:extLst>
      <p:ext uri="{BB962C8B-B14F-4D97-AF65-F5344CB8AC3E}">
        <p14:creationId xmlns:p14="http://schemas.microsoft.com/office/powerpoint/2010/main" val="17648512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9DB6F622-891A-4C0B-8A15-F10B37C9A377}"/>
              </a:ext>
            </a:extLst>
          </p:cNvPr>
          <p:cNvSpPr>
            <a:spLocks noGrp="1"/>
          </p:cNvSpPr>
          <p:nvPr>
            <p:ph type="body" idx="10"/>
          </p:nvPr>
        </p:nvSpPr>
        <p:spPr>
          <a:xfrm>
            <a:off x="916083" y="2320171"/>
            <a:ext cx="7230967" cy="3981207"/>
          </a:xfrm>
        </p:spPr>
        <p:txBody>
          <a:bodyPr/>
          <a:lstStyle/>
          <a:p>
            <a:pPr>
              <a:lnSpc>
                <a:spcPct val="100000"/>
              </a:lnSpc>
              <a:spcBef>
                <a:spcPts val="600"/>
              </a:spcBef>
              <a:spcAft>
                <a:spcPts val="600"/>
              </a:spcAft>
              <a:buFont typeface="Arial" panose="020B0604020202020204" pitchFamily="34" charset="0"/>
              <a:buChar char="•"/>
            </a:pPr>
            <a:r>
              <a:rPr lang="en-US" sz="2400" dirty="0" smtClean="0"/>
              <a:t>Paid</a:t>
            </a:r>
          </a:p>
          <a:p>
            <a:pPr lvl="1">
              <a:lnSpc>
                <a:spcPct val="100000"/>
              </a:lnSpc>
              <a:spcBef>
                <a:spcPts val="600"/>
              </a:spcBef>
              <a:spcAft>
                <a:spcPts val="600"/>
              </a:spcAft>
              <a:buFont typeface="Arial" panose="020B0604020202020204" pitchFamily="34" charset="0"/>
              <a:buChar char="•"/>
            </a:pPr>
            <a:r>
              <a:rPr lang="en-US" sz="2400" dirty="0" smtClean="0"/>
              <a:t> </a:t>
            </a:r>
            <a:r>
              <a:rPr lang="en-US" sz="2400" dirty="0" smtClean="0">
                <a:solidFill>
                  <a:schemeClr val="tx1"/>
                </a:solidFill>
              </a:rPr>
              <a:t>Fellowships</a:t>
            </a:r>
          </a:p>
          <a:p>
            <a:pPr lvl="1">
              <a:lnSpc>
                <a:spcPct val="100000"/>
              </a:lnSpc>
              <a:spcBef>
                <a:spcPts val="600"/>
              </a:spcBef>
              <a:spcAft>
                <a:spcPts val="600"/>
              </a:spcAft>
              <a:buFont typeface="Arial" panose="020B0604020202020204" pitchFamily="34" charset="0"/>
              <a:buChar char="•"/>
            </a:pPr>
            <a:r>
              <a:rPr lang="en-US" sz="2400" dirty="0" smtClean="0">
                <a:solidFill>
                  <a:schemeClr val="tx1"/>
                </a:solidFill>
              </a:rPr>
              <a:t> Grants that legal service agencies have</a:t>
            </a:r>
          </a:p>
          <a:p>
            <a:pPr>
              <a:lnSpc>
                <a:spcPct val="100000"/>
              </a:lnSpc>
              <a:spcBef>
                <a:spcPts val="600"/>
              </a:spcBef>
              <a:spcAft>
                <a:spcPts val="600"/>
              </a:spcAft>
              <a:buFont typeface="Arial" panose="020B0604020202020204" pitchFamily="34" charset="0"/>
              <a:buChar char="•"/>
            </a:pPr>
            <a:r>
              <a:rPr lang="en-US" sz="2400" dirty="0">
                <a:solidFill>
                  <a:schemeClr val="tx1"/>
                </a:solidFill>
              </a:rPr>
              <a:t>Volunteer</a:t>
            </a:r>
          </a:p>
          <a:p>
            <a:pPr>
              <a:lnSpc>
                <a:spcPct val="100000"/>
              </a:lnSpc>
              <a:spcBef>
                <a:spcPts val="600"/>
              </a:spcBef>
              <a:spcAft>
                <a:spcPts val="600"/>
              </a:spcAft>
              <a:buFont typeface="Arial" panose="020B0604020202020204" pitchFamily="34" charset="0"/>
              <a:buChar char="•"/>
            </a:pPr>
            <a:r>
              <a:rPr lang="en-US" sz="2400" dirty="0" smtClean="0">
                <a:ln w="0"/>
                <a:solidFill>
                  <a:schemeClr val="tx1"/>
                </a:solidFill>
                <a:effectLst>
                  <a:outerShdw blurRad="38100" dist="19050" dir="2700000" algn="tl" rotWithShape="0">
                    <a:schemeClr val="dk1">
                      <a:alpha val="40000"/>
                    </a:schemeClr>
                  </a:outerShdw>
                </a:effectLst>
              </a:rPr>
              <a:t>For credit</a:t>
            </a:r>
          </a:p>
          <a:p>
            <a:pPr lvl="1">
              <a:lnSpc>
                <a:spcPct val="100000"/>
              </a:lnSpc>
              <a:spcBef>
                <a:spcPts val="600"/>
              </a:spcBef>
              <a:spcAft>
                <a:spcPts val="600"/>
              </a:spcAft>
              <a:buFont typeface="Arial" panose="020B0604020202020204" pitchFamily="34" charset="0"/>
              <a:buChar char="•"/>
            </a:pPr>
            <a:r>
              <a:rPr lang="en-US" sz="2400" dirty="0">
                <a:ln w="0"/>
                <a:solidFill>
                  <a:schemeClr val="tx1"/>
                </a:solidFill>
                <a:effectLst>
                  <a:outerShdw blurRad="38100" dist="19050" dir="2700000" algn="tl" rotWithShape="0">
                    <a:schemeClr val="dk1">
                      <a:alpha val="40000"/>
                    </a:schemeClr>
                  </a:outerShdw>
                </a:effectLst>
              </a:rPr>
              <a:t> </a:t>
            </a:r>
            <a:r>
              <a:rPr lang="en-US" sz="2400" dirty="0" smtClean="0">
                <a:ln w="0"/>
                <a:solidFill>
                  <a:schemeClr val="tx1"/>
                </a:solidFill>
                <a:effectLst>
                  <a:outerShdw blurRad="38100" dist="19050" dir="2700000" algn="tl" rotWithShape="0">
                    <a:schemeClr val="dk1">
                      <a:alpha val="40000"/>
                    </a:schemeClr>
                  </a:outerShdw>
                </a:effectLst>
              </a:rPr>
              <a:t>Clinics</a:t>
            </a:r>
          </a:p>
          <a:p>
            <a:pPr lvl="1">
              <a:lnSpc>
                <a:spcPct val="100000"/>
              </a:lnSpc>
              <a:spcBef>
                <a:spcPts val="600"/>
              </a:spcBef>
              <a:spcAft>
                <a:spcPts val="600"/>
              </a:spcAft>
              <a:buFont typeface="Arial" panose="020B0604020202020204" pitchFamily="34" charset="0"/>
              <a:buChar char="•"/>
            </a:pPr>
            <a:r>
              <a:rPr lang="en-US" sz="2400" dirty="0">
                <a:ln w="0"/>
                <a:solidFill>
                  <a:schemeClr val="tx1"/>
                </a:solidFill>
                <a:effectLst>
                  <a:outerShdw blurRad="38100" dist="19050" dir="2700000" algn="tl" rotWithShape="0">
                    <a:schemeClr val="dk1">
                      <a:alpha val="40000"/>
                    </a:schemeClr>
                  </a:outerShdw>
                </a:effectLst>
              </a:rPr>
              <a:t> </a:t>
            </a:r>
            <a:r>
              <a:rPr lang="en-US" sz="2400" dirty="0" smtClean="0">
                <a:ln w="0"/>
                <a:solidFill>
                  <a:schemeClr val="tx1"/>
                </a:solidFill>
                <a:effectLst>
                  <a:outerShdw blurRad="38100" dist="19050" dir="2700000" algn="tl" rotWithShape="0">
                    <a:schemeClr val="dk1">
                      <a:alpha val="40000"/>
                    </a:schemeClr>
                  </a:outerShdw>
                </a:effectLst>
              </a:rPr>
              <a:t>Externships</a:t>
            </a:r>
          </a:p>
        </p:txBody>
      </p:sp>
      <p:sp>
        <p:nvSpPr>
          <p:cNvPr id="3" name="Title 2">
            <a:extLst>
              <a:ext uri="{FF2B5EF4-FFF2-40B4-BE49-F238E27FC236}">
                <a16:creationId xmlns="" xmlns:a16="http://schemas.microsoft.com/office/drawing/2014/main" id="{C041CA0D-F6E6-43EB-B79D-C6AAC31B422E}"/>
              </a:ext>
            </a:extLst>
          </p:cNvPr>
          <p:cNvSpPr>
            <a:spLocks noGrp="1"/>
          </p:cNvSpPr>
          <p:nvPr>
            <p:ph type="title"/>
          </p:nvPr>
        </p:nvSpPr>
        <p:spPr/>
        <p:txBody>
          <a:bodyPr>
            <a:normAutofit/>
          </a:bodyPr>
          <a:lstStyle/>
          <a:p>
            <a:r>
              <a:rPr lang="en-US" sz="3200" dirty="0" smtClean="0">
                <a:latin typeface="+mj-lt"/>
              </a:rPr>
              <a:t>Summer opportunities</a:t>
            </a:r>
            <a:endParaRPr lang="en-US" sz="3200" dirty="0">
              <a:latin typeface="+mj-lt"/>
            </a:endParaRPr>
          </a:p>
        </p:txBody>
      </p:sp>
    </p:spTree>
    <p:extLst>
      <p:ext uri="{BB962C8B-B14F-4D97-AF65-F5344CB8AC3E}">
        <p14:creationId xmlns:p14="http://schemas.microsoft.com/office/powerpoint/2010/main" val="37491606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972B01C-39DA-401F-8021-0FFCEA707F33}"/>
              </a:ext>
            </a:extLst>
          </p:cNvPr>
          <p:cNvSpPr>
            <a:spLocks noGrp="1"/>
          </p:cNvSpPr>
          <p:nvPr>
            <p:ph type="body" idx="10"/>
          </p:nvPr>
        </p:nvSpPr>
        <p:spPr>
          <a:xfrm>
            <a:off x="425196" y="2185417"/>
            <a:ext cx="7788906" cy="4176882"/>
          </a:xfrm>
        </p:spPr>
        <p:txBody>
          <a:bodyPr/>
          <a:lstStyle/>
          <a:p>
            <a:pPr>
              <a:lnSpc>
                <a:spcPct val="100000"/>
              </a:lnSpc>
              <a:spcBef>
                <a:spcPts val="600"/>
              </a:spcBef>
              <a:spcAft>
                <a:spcPts val="600"/>
              </a:spcAft>
              <a:buFont typeface="Arial" panose="020B0604020202020204" pitchFamily="34" charset="0"/>
              <a:buChar char="•"/>
            </a:pPr>
            <a:endParaRPr lang="en-US" sz="1600" dirty="0" smtClean="0"/>
          </a:p>
          <a:p>
            <a:pPr>
              <a:lnSpc>
                <a:spcPct val="100000"/>
              </a:lnSpc>
              <a:spcBef>
                <a:spcPts val="600"/>
              </a:spcBef>
              <a:spcAft>
                <a:spcPts val="600"/>
              </a:spcAft>
              <a:buFont typeface="Arial" panose="020B0604020202020204" pitchFamily="34" charset="0"/>
              <a:buChar char="•"/>
              <a:tabLst>
                <a:tab pos="176213" algn="l"/>
              </a:tabLst>
            </a:pPr>
            <a:r>
              <a:rPr lang="en-US" sz="2400" dirty="0" smtClean="0"/>
              <a:t>UB </a:t>
            </a:r>
            <a:r>
              <a:rPr lang="en-US" sz="2400" dirty="0"/>
              <a:t>Law </a:t>
            </a:r>
            <a:r>
              <a:rPr lang="en-US" sz="2400" dirty="0" smtClean="0"/>
              <a:t>fellowships (formerly BPLIP) - </a:t>
            </a:r>
            <a:r>
              <a:rPr lang="en-US" sz="2400" dirty="0" smtClean="0">
                <a:hlinkClick r:id="rId2"/>
              </a:rPr>
              <a:t>Fellowships </a:t>
            </a:r>
            <a:r>
              <a:rPr lang="en-US" sz="2400" dirty="0">
                <a:hlinkClick r:id="rId2"/>
              </a:rPr>
              <a:t>- School of Law - University at Buffalo</a:t>
            </a:r>
            <a:endParaRPr lang="en-US" sz="2400" dirty="0"/>
          </a:p>
          <a:p>
            <a:pPr>
              <a:lnSpc>
                <a:spcPct val="100000"/>
              </a:lnSpc>
              <a:spcBef>
                <a:spcPts val="600"/>
              </a:spcBef>
              <a:spcAft>
                <a:spcPts val="600"/>
              </a:spcAft>
              <a:buFont typeface="Arial" panose="020B0604020202020204" pitchFamily="34" charset="0"/>
              <a:buChar char="•"/>
              <a:tabLst>
                <a:tab pos="176213" algn="l"/>
              </a:tabLst>
            </a:pPr>
            <a:r>
              <a:rPr lang="en-US" sz="2400" dirty="0" smtClean="0"/>
              <a:t>New York State Bar Foundation Fellowships - </a:t>
            </a:r>
            <a:r>
              <a:rPr lang="en-US" sz="2400" dirty="0">
                <a:hlinkClick r:id="rId3"/>
              </a:rPr>
              <a:t>Grants, Fellowships &amp; Scholarships - The New York Bar Foundation: TNYBF</a:t>
            </a:r>
            <a:endParaRPr lang="en-US" sz="2400" dirty="0"/>
          </a:p>
          <a:p>
            <a:pPr>
              <a:lnSpc>
                <a:spcPct val="100000"/>
              </a:lnSpc>
              <a:spcBef>
                <a:spcPts val="600"/>
              </a:spcBef>
              <a:spcAft>
                <a:spcPts val="600"/>
              </a:spcAft>
              <a:buFont typeface="Arial" panose="020B0604020202020204" pitchFamily="34" charset="0"/>
              <a:buChar char="•"/>
              <a:tabLst>
                <a:tab pos="176213" algn="l"/>
              </a:tabLst>
            </a:pPr>
            <a:r>
              <a:rPr lang="en-US" sz="2400" dirty="0" smtClean="0"/>
              <a:t>Other fellowships posted by CSO on LOCK</a:t>
            </a:r>
          </a:p>
          <a:p>
            <a:pPr>
              <a:lnSpc>
                <a:spcPct val="100000"/>
              </a:lnSpc>
              <a:spcBef>
                <a:spcPts val="600"/>
              </a:spcBef>
              <a:spcAft>
                <a:spcPts val="600"/>
              </a:spcAft>
              <a:buFont typeface="Arial" panose="020B0604020202020204" pitchFamily="34" charset="0"/>
              <a:buChar char="•"/>
              <a:tabLst>
                <a:tab pos="176213" algn="l"/>
              </a:tabLst>
            </a:pPr>
            <a:r>
              <a:rPr lang="en-US" sz="2400" dirty="0" smtClean="0"/>
              <a:t>Grants Legal Service agencies have – posted by CSO on LOCK or ask</a:t>
            </a:r>
            <a:endParaRPr lang="en-US" sz="2400" dirty="0"/>
          </a:p>
          <a:p>
            <a:endParaRPr lang="en-US" dirty="0"/>
          </a:p>
        </p:txBody>
      </p:sp>
      <p:sp>
        <p:nvSpPr>
          <p:cNvPr id="3" name="Title 2">
            <a:extLst>
              <a:ext uri="{FF2B5EF4-FFF2-40B4-BE49-F238E27FC236}">
                <a16:creationId xmlns="" xmlns:a16="http://schemas.microsoft.com/office/drawing/2014/main" id="{B31B2F2A-CCA3-416C-A83F-875AD2A48DA1}"/>
              </a:ext>
            </a:extLst>
          </p:cNvPr>
          <p:cNvSpPr>
            <a:spLocks noGrp="1"/>
          </p:cNvSpPr>
          <p:nvPr>
            <p:ph type="title"/>
          </p:nvPr>
        </p:nvSpPr>
        <p:spPr/>
        <p:txBody>
          <a:bodyPr>
            <a:normAutofit/>
          </a:bodyPr>
          <a:lstStyle/>
          <a:p>
            <a:r>
              <a:rPr lang="en-US" sz="3200" dirty="0" smtClean="0">
                <a:latin typeface="+mj-lt"/>
              </a:rPr>
              <a:t>Paid summer pro bono</a:t>
            </a:r>
            <a:endParaRPr lang="en-US" sz="2800" dirty="0">
              <a:latin typeface="+mj-lt"/>
            </a:endParaRPr>
          </a:p>
        </p:txBody>
      </p:sp>
    </p:spTree>
    <p:extLst>
      <p:ext uri="{BB962C8B-B14F-4D97-AF65-F5344CB8AC3E}">
        <p14:creationId xmlns:p14="http://schemas.microsoft.com/office/powerpoint/2010/main" val="7010093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76C9DE6B-62B2-41E4-82E8-AA08F1F905DE}"/>
              </a:ext>
            </a:extLst>
          </p:cNvPr>
          <p:cNvSpPr>
            <a:spLocks noGrp="1"/>
          </p:cNvSpPr>
          <p:nvPr>
            <p:ph type="body" idx="10"/>
          </p:nvPr>
        </p:nvSpPr>
        <p:spPr>
          <a:xfrm>
            <a:off x="425196" y="2464420"/>
            <a:ext cx="7402960" cy="3453422"/>
          </a:xfrm>
        </p:spPr>
        <p:txBody>
          <a:bodyPr/>
          <a:lstStyle/>
          <a:p>
            <a:pPr indent="-342900">
              <a:lnSpc>
                <a:spcPct val="120000"/>
              </a:lnSpc>
              <a:spcBef>
                <a:spcPts val="600"/>
              </a:spcBef>
            </a:pPr>
            <a:r>
              <a:rPr lang="en-US" sz="2800" dirty="0" smtClean="0">
                <a:solidFill>
                  <a:schemeClr val="tx1"/>
                </a:solidFill>
              </a:rPr>
              <a:t>Local legal services agencies</a:t>
            </a:r>
          </a:p>
          <a:p>
            <a:pPr indent="-342900">
              <a:lnSpc>
                <a:spcPct val="120000"/>
              </a:lnSpc>
              <a:spcBef>
                <a:spcPts val="600"/>
              </a:spcBef>
            </a:pPr>
            <a:r>
              <a:rPr lang="en-US" sz="2800" dirty="0" smtClean="0">
                <a:solidFill>
                  <a:schemeClr val="tx1"/>
                </a:solidFill>
              </a:rPr>
              <a:t>Government agencies</a:t>
            </a:r>
          </a:p>
          <a:p>
            <a:pPr indent="-342900">
              <a:lnSpc>
                <a:spcPct val="120000"/>
              </a:lnSpc>
              <a:spcBef>
                <a:spcPts val="600"/>
              </a:spcBef>
            </a:pPr>
            <a:r>
              <a:rPr lang="en-US" sz="2800" dirty="0" smtClean="0">
                <a:solidFill>
                  <a:schemeClr val="tx1"/>
                </a:solidFill>
              </a:rPr>
              <a:t>Courts and judges</a:t>
            </a:r>
          </a:p>
          <a:p>
            <a:pPr indent="-342900">
              <a:lnSpc>
                <a:spcPct val="120000"/>
              </a:lnSpc>
              <a:spcBef>
                <a:spcPts val="600"/>
              </a:spcBef>
            </a:pPr>
            <a:r>
              <a:rPr lang="en-US" sz="2800" dirty="0" smtClean="0">
                <a:solidFill>
                  <a:schemeClr val="tx1"/>
                </a:solidFill>
              </a:rPr>
              <a:t>Legislators </a:t>
            </a:r>
            <a:r>
              <a:rPr lang="en-US" sz="2800" dirty="0">
                <a:solidFill>
                  <a:schemeClr val="tx1"/>
                </a:solidFill>
              </a:rPr>
              <a:t>– no political </a:t>
            </a:r>
            <a:r>
              <a:rPr lang="en-US" sz="2800" dirty="0" smtClean="0">
                <a:solidFill>
                  <a:schemeClr val="tx1"/>
                </a:solidFill>
              </a:rPr>
              <a:t>work</a:t>
            </a:r>
          </a:p>
          <a:p>
            <a:pPr indent="-342900">
              <a:lnSpc>
                <a:spcPct val="120000"/>
              </a:lnSpc>
              <a:spcBef>
                <a:spcPts val="600"/>
              </a:spcBef>
            </a:pPr>
            <a:r>
              <a:rPr lang="en-US" sz="2800" dirty="0" smtClean="0">
                <a:solidFill>
                  <a:schemeClr val="tx1"/>
                </a:solidFill>
              </a:rPr>
              <a:t>Not-for-profit agencies doing legal work</a:t>
            </a:r>
          </a:p>
          <a:p>
            <a:pPr indent="-342900">
              <a:lnSpc>
                <a:spcPct val="120000"/>
              </a:lnSpc>
              <a:spcBef>
                <a:spcPts val="600"/>
              </a:spcBef>
            </a:pPr>
            <a:endParaRPr lang="en-US" sz="2800" dirty="0">
              <a:solidFill>
                <a:schemeClr val="tx1"/>
              </a:solidFill>
            </a:endParaRPr>
          </a:p>
        </p:txBody>
      </p:sp>
      <p:sp>
        <p:nvSpPr>
          <p:cNvPr id="3" name="Title 2">
            <a:extLst>
              <a:ext uri="{FF2B5EF4-FFF2-40B4-BE49-F238E27FC236}">
                <a16:creationId xmlns="" xmlns:a16="http://schemas.microsoft.com/office/drawing/2014/main" id="{2E8A02C4-0827-42DD-B083-D784E2FA26A4}"/>
              </a:ext>
            </a:extLst>
          </p:cNvPr>
          <p:cNvSpPr>
            <a:spLocks noGrp="1"/>
          </p:cNvSpPr>
          <p:nvPr>
            <p:ph type="title"/>
          </p:nvPr>
        </p:nvSpPr>
        <p:spPr/>
        <p:txBody>
          <a:bodyPr>
            <a:normAutofit/>
          </a:bodyPr>
          <a:lstStyle/>
          <a:p>
            <a:r>
              <a:rPr lang="en-US" sz="3200" dirty="0" smtClean="0">
                <a:latin typeface="+mj-lt"/>
              </a:rPr>
              <a:t>Volunteer Pro Bono</a:t>
            </a:r>
            <a:endParaRPr lang="en-US" sz="3200" dirty="0">
              <a:latin typeface="+mj-lt"/>
            </a:endParaRPr>
          </a:p>
        </p:txBody>
      </p:sp>
    </p:spTree>
    <p:extLst>
      <p:ext uri="{BB962C8B-B14F-4D97-AF65-F5344CB8AC3E}">
        <p14:creationId xmlns:p14="http://schemas.microsoft.com/office/powerpoint/2010/main" val="5213457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idx="13"/>
          </p:nvPr>
        </p:nvPicPr>
        <p:blipFill>
          <a:blip r:embed="rId2">
            <a:extLst>
              <a:ext uri="{28A0092B-C50C-407E-A947-70E740481C1C}">
                <a14:useLocalDpi xmlns:a14="http://schemas.microsoft.com/office/drawing/2010/main" val="0"/>
              </a:ext>
            </a:extLst>
          </a:blip>
          <a:srcRect l="16677" r="16677"/>
          <a:stretch>
            <a:fillRect/>
          </a:stretch>
        </p:blipFill>
        <p:spPr>
          <a:xfrm>
            <a:off x="5207266" y="1080168"/>
            <a:ext cx="3792354" cy="4267930"/>
          </a:xfrm>
        </p:spPr>
      </p:pic>
      <p:sp>
        <p:nvSpPr>
          <p:cNvPr id="3" name="Title 2"/>
          <p:cNvSpPr>
            <a:spLocks noGrp="1"/>
          </p:cNvSpPr>
          <p:nvPr>
            <p:ph type="title"/>
          </p:nvPr>
        </p:nvSpPr>
        <p:spPr>
          <a:xfrm>
            <a:off x="105877" y="1080168"/>
            <a:ext cx="4937759" cy="690880"/>
          </a:xfrm>
        </p:spPr>
        <p:txBody>
          <a:bodyPr>
            <a:normAutofit fontScale="90000"/>
          </a:bodyPr>
          <a:lstStyle/>
          <a:p>
            <a:r>
              <a:rPr lang="en-US" sz="3600" dirty="0" smtClean="0"/>
              <a:t>Civil </a:t>
            </a:r>
            <a:r>
              <a:rPr lang="en-US" sz="3600" dirty="0"/>
              <a:t>Pro Bono Placements</a:t>
            </a:r>
          </a:p>
        </p:txBody>
      </p:sp>
      <p:sp>
        <p:nvSpPr>
          <p:cNvPr id="4" name="Text Placeholder 3"/>
          <p:cNvSpPr>
            <a:spLocks noGrp="1"/>
          </p:cNvSpPr>
          <p:nvPr>
            <p:ph type="body" idx="1"/>
          </p:nvPr>
        </p:nvSpPr>
        <p:spPr>
          <a:xfrm>
            <a:off x="427102" y="2189263"/>
            <a:ext cx="4096772" cy="4230788"/>
          </a:xfrm>
        </p:spPr>
        <p:txBody>
          <a:bodyPr/>
          <a:lstStyle/>
          <a:p>
            <a:r>
              <a:rPr lang="en-US" sz="1800" dirty="0" smtClean="0"/>
              <a:t>Center </a:t>
            </a:r>
            <a:r>
              <a:rPr lang="en-US" sz="1800" dirty="0"/>
              <a:t>of Elder Law &amp; Justice</a:t>
            </a:r>
          </a:p>
          <a:p>
            <a:r>
              <a:rPr lang="en-US" sz="1800" dirty="0"/>
              <a:t>ECBA Volunteer Lawyers Program</a:t>
            </a:r>
          </a:p>
          <a:p>
            <a:r>
              <a:rPr lang="en-US" sz="1800" dirty="0" smtClean="0"/>
              <a:t>Journey’s End Refugee Services</a:t>
            </a:r>
          </a:p>
          <a:p>
            <a:r>
              <a:rPr lang="en-US" sz="1800" dirty="0" smtClean="0"/>
              <a:t>Legal </a:t>
            </a:r>
            <a:r>
              <a:rPr lang="en-US" sz="1800" dirty="0"/>
              <a:t>Aid of </a:t>
            </a:r>
            <a:r>
              <a:rPr lang="en-US" sz="1800" dirty="0" smtClean="0"/>
              <a:t>Buffalo</a:t>
            </a:r>
          </a:p>
          <a:p>
            <a:r>
              <a:rPr lang="en-US" sz="1800" dirty="0" smtClean="0"/>
              <a:t>Legal Aid Society of Rochester</a:t>
            </a:r>
            <a:endParaRPr lang="en-US" sz="1800" dirty="0"/>
          </a:p>
          <a:p>
            <a:r>
              <a:rPr lang="en-US" sz="1800" dirty="0"/>
              <a:t>Legal Assistance of </a:t>
            </a:r>
            <a:r>
              <a:rPr lang="en-US" sz="1800" dirty="0" smtClean="0"/>
              <a:t>WNY</a:t>
            </a:r>
            <a:endParaRPr lang="en-US" sz="1800" dirty="0"/>
          </a:p>
          <a:p>
            <a:r>
              <a:rPr lang="en-US" sz="1800" dirty="0"/>
              <a:t>Legal Services of WNY</a:t>
            </a:r>
          </a:p>
          <a:p>
            <a:r>
              <a:rPr lang="en-US" sz="1800" dirty="0" smtClean="0"/>
              <a:t>Mental Health Advocate of WNY</a:t>
            </a:r>
          </a:p>
          <a:p>
            <a:r>
              <a:rPr lang="en-US" sz="1800" dirty="0" smtClean="0"/>
              <a:t>Neighborhood </a:t>
            </a:r>
            <a:r>
              <a:rPr lang="en-US" sz="1800" dirty="0"/>
              <a:t>Legal Services</a:t>
            </a:r>
          </a:p>
          <a:p>
            <a:r>
              <a:rPr lang="en-US" sz="1800" dirty="0" smtClean="0"/>
              <a:t>Volunteer </a:t>
            </a:r>
            <a:r>
              <a:rPr lang="en-US" sz="1800" dirty="0"/>
              <a:t>Legal Services Program (Rochester)</a:t>
            </a:r>
          </a:p>
          <a:p>
            <a:r>
              <a:rPr lang="en-US" sz="1800" dirty="0"/>
              <a:t>WNY Law </a:t>
            </a:r>
            <a:r>
              <a:rPr lang="en-US" sz="1800" dirty="0" smtClean="0"/>
              <a:t>Center</a:t>
            </a:r>
            <a:endParaRPr lang="en-US" sz="1800" dirty="0"/>
          </a:p>
        </p:txBody>
      </p:sp>
      <p:sp>
        <p:nvSpPr>
          <p:cNvPr id="7" name="TextBox 6"/>
          <p:cNvSpPr txBox="1"/>
          <p:nvPr/>
        </p:nvSpPr>
        <p:spPr>
          <a:xfrm>
            <a:off x="5207266" y="5592277"/>
            <a:ext cx="3599849" cy="923330"/>
          </a:xfrm>
          <a:prstGeom prst="rect">
            <a:avLst/>
          </a:prstGeom>
          <a:noFill/>
        </p:spPr>
        <p:txBody>
          <a:bodyPr wrap="square" rtlCol="0">
            <a:spAutoFit/>
          </a:bodyPr>
          <a:lstStyle/>
          <a:p>
            <a:r>
              <a:rPr lang="en-US" dirty="0" smtClean="0"/>
              <a:t>Caitlin Beck Rudin ‘20 working remotely for Philadelphia Legal Assistance</a:t>
            </a:r>
            <a:endParaRPr lang="en-US" dirty="0"/>
          </a:p>
        </p:txBody>
      </p:sp>
    </p:spTree>
    <p:extLst>
      <p:ext uri="{BB962C8B-B14F-4D97-AF65-F5344CB8AC3E}">
        <p14:creationId xmlns:p14="http://schemas.microsoft.com/office/powerpoint/2010/main" val="1409026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4CC79098-3F38-44B2-93D1-D36D7A60E946}"/>
              </a:ext>
            </a:extLst>
          </p:cNvPr>
          <p:cNvSpPr>
            <a:spLocks noGrp="1"/>
          </p:cNvSpPr>
          <p:nvPr>
            <p:ph type="body" idx="1"/>
          </p:nvPr>
        </p:nvSpPr>
        <p:spPr>
          <a:xfrm>
            <a:off x="985366" y="2550695"/>
            <a:ext cx="6724469" cy="3448303"/>
          </a:xfrm>
        </p:spPr>
        <p:txBody>
          <a:bodyPr/>
          <a:lstStyle/>
          <a:p>
            <a:pPr marL="342900" indent="-342900">
              <a:lnSpc>
                <a:spcPct val="100000"/>
              </a:lnSpc>
              <a:buFont typeface="Arial" panose="020B0604020202020204" pitchFamily="34" charset="0"/>
              <a:buChar char="•"/>
            </a:pPr>
            <a:r>
              <a:rPr lang="en-US" sz="2200" dirty="0"/>
              <a:t>Provide short term </a:t>
            </a:r>
            <a:r>
              <a:rPr lang="en-US" sz="2200" dirty="0" smtClean="0"/>
              <a:t>legal representation</a:t>
            </a:r>
            <a:endParaRPr lang="en-US" sz="2200" dirty="0"/>
          </a:p>
          <a:p>
            <a:pPr marL="342900" indent="-342900">
              <a:lnSpc>
                <a:spcPct val="100000"/>
              </a:lnSpc>
              <a:buFont typeface="Arial" panose="020B0604020202020204" pitchFamily="34" charset="0"/>
              <a:buChar char="•"/>
            </a:pPr>
            <a:r>
              <a:rPr lang="en-US" sz="2200" dirty="0"/>
              <a:t>Assist individuals to represent themselves</a:t>
            </a:r>
          </a:p>
          <a:p>
            <a:pPr marL="685792" lvl="1" indent="-342900">
              <a:lnSpc>
                <a:spcPct val="100000"/>
              </a:lnSpc>
              <a:spcBef>
                <a:spcPts val="750"/>
              </a:spcBef>
              <a:buFont typeface="Arial" panose="020B0604020202020204" pitchFamily="34" charset="0"/>
              <a:buChar char="•"/>
            </a:pPr>
            <a:r>
              <a:rPr lang="en-US" sz="2000" dirty="0">
                <a:solidFill>
                  <a:schemeClr val="tx1"/>
                </a:solidFill>
              </a:rPr>
              <a:t>Filling out </a:t>
            </a:r>
            <a:r>
              <a:rPr lang="en-US" sz="2000" dirty="0" smtClean="0">
                <a:solidFill>
                  <a:schemeClr val="tx1"/>
                </a:solidFill>
              </a:rPr>
              <a:t>Court forms</a:t>
            </a:r>
            <a:endParaRPr lang="en-US" sz="2000" dirty="0">
              <a:solidFill>
                <a:schemeClr val="tx1"/>
              </a:solidFill>
            </a:endParaRPr>
          </a:p>
          <a:p>
            <a:pPr marL="685792" lvl="1" indent="-342900">
              <a:lnSpc>
                <a:spcPct val="100000"/>
              </a:lnSpc>
              <a:spcBef>
                <a:spcPts val="750"/>
              </a:spcBef>
              <a:buFont typeface="Arial" panose="020B0604020202020204" pitchFamily="34" charset="0"/>
              <a:buChar char="•"/>
            </a:pPr>
            <a:r>
              <a:rPr lang="en-US" sz="2000" dirty="0" smtClean="0">
                <a:solidFill>
                  <a:schemeClr val="tx1"/>
                </a:solidFill>
              </a:rPr>
              <a:t>Filing petitions and other Court papers</a:t>
            </a:r>
            <a:endParaRPr lang="en-US" sz="2000" dirty="0">
              <a:solidFill>
                <a:schemeClr val="tx1"/>
              </a:solidFill>
            </a:endParaRPr>
          </a:p>
          <a:p>
            <a:pPr marL="342900" indent="-342900">
              <a:lnSpc>
                <a:spcPct val="100000"/>
              </a:lnSpc>
              <a:buFont typeface="Arial" panose="020B0604020202020204" pitchFamily="34" charset="0"/>
              <a:buChar char="•"/>
            </a:pPr>
            <a:r>
              <a:rPr lang="en-US" sz="2200" dirty="0"/>
              <a:t>Technical assistance</a:t>
            </a:r>
          </a:p>
          <a:p>
            <a:pPr marL="342900" indent="-342900">
              <a:lnSpc>
                <a:spcPct val="100000"/>
              </a:lnSpc>
              <a:buFont typeface="Arial" panose="020B0604020202020204" pitchFamily="34" charset="0"/>
              <a:buChar char="•"/>
            </a:pPr>
            <a:r>
              <a:rPr lang="en-US" sz="2200" dirty="0"/>
              <a:t>Negotiations with landlords in housing cases</a:t>
            </a:r>
          </a:p>
          <a:p>
            <a:pPr marL="342900" indent="-342900">
              <a:buFont typeface="Arial" panose="020B0604020202020204" pitchFamily="34" charset="0"/>
              <a:buChar char="•"/>
            </a:pPr>
            <a:endParaRPr lang="en-US" sz="2000" dirty="0"/>
          </a:p>
        </p:txBody>
      </p:sp>
      <p:sp>
        <p:nvSpPr>
          <p:cNvPr id="4" name="Title 3">
            <a:extLst>
              <a:ext uri="{FF2B5EF4-FFF2-40B4-BE49-F238E27FC236}">
                <a16:creationId xmlns="" xmlns:a16="http://schemas.microsoft.com/office/drawing/2014/main" id="{C5649C6E-B419-40D0-8F77-A938DEA3D99C}"/>
              </a:ext>
            </a:extLst>
          </p:cNvPr>
          <p:cNvSpPr>
            <a:spLocks noGrp="1"/>
          </p:cNvSpPr>
          <p:nvPr>
            <p:ph type="title"/>
          </p:nvPr>
        </p:nvSpPr>
        <p:spPr/>
        <p:txBody>
          <a:bodyPr>
            <a:normAutofit/>
          </a:bodyPr>
          <a:lstStyle/>
          <a:p>
            <a:r>
              <a:rPr lang="en-US" sz="3200" dirty="0">
                <a:latin typeface="+mn-lt"/>
              </a:rPr>
              <a:t>Limited Scope Legal Services</a:t>
            </a:r>
          </a:p>
        </p:txBody>
      </p:sp>
    </p:spTree>
    <p:extLst>
      <p:ext uri="{BB962C8B-B14F-4D97-AF65-F5344CB8AC3E}">
        <p14:creationId xmlns:p14="http://schemas.microsoft.com/office/powerpoint/2010/main" val="33658907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 xmlns:a16="http://schemas.microsoft.com/office/drawing/2014/main" id="{15D9AD57-DF28-4E6C-9F83-2B566F521063}"/>
              </a:ext>
            </a:extLst>
          </p:cNvPr>
          <p:cNvSpPr>
            <a:spLocks noGrp="1"/>
          </p:cNvSpPr>
          <p:nvPr>
            <p:ph type="body" idx="1"/>
          </p:nvPr>
        </p:nvSpPr>
        <p:spPr>
          <a:xfrm>
            <a:off x="858643" y="2531326"/>
            <a:ext cx="7455158" cy="3925230"/>
          </a:xfrm>
        </p:spPr>
        <p:txBody>
          <a:bodyPr/>
          <a:lstStyle/>
          <a:p>
            <a:pPr>
              <a:lnSpc>
                <a:spcPct val="100000"/>
              </a:lnSpc>
            </a:pPr>
            <a:r>
              <a:rPr lang="en-US" sz="2200" b="1" dirty="0"/>
              <a:t>Opportunities</a:t>
            </a:r>
            <a:endParaRPr lang="en-US" sz="2200" dirty="0"/>
          </a:p>
          <a:p>
            <a:pPr marL="342900" indent="-342900">
              <a:lnSpc>
                <a:spcPct val="100000"/>
              </a:lnSpc>
              <a:buFont typeface="Arial" panose="020B0604020202020204" pitchFamily="34" charset="0"/>
              <a:buChar char="•"/>
            </a:pPr>
            <a:r>
              <a:rPr lang="en-US" sz="2200" dirty="0"/>
              <a:t>Attorney of the Morning in Buffalo City Housing Court (NLS &amp; VLP)</a:t>
            </a:r>
          </a:p>
          <a:p>
            <a:pPr marL="342900" indent="-342900">
              <a:lnSpc>
                <a:spcPct val="100000"/>
              </a:lnSpc>
              <a:buFont typeface="Arial" panose="020B0604020202020204" pitchFamily="34" charset="0"/>
              <a:buChar char="•"/>
            </a:pPr>
            <a:r>
              <a:rPr lang="en-US" sz="2200" dirty="0"/>
              <a:t>CLARO  - consumer debt (WNY Law Center)</a:t>
            </a:r>
          </a:p>
          <a:p>
            <a:pPr marL="342900" indent="-342900">
              <a:lnSpc>
                <a:spcPct val="100000"/>
              </a:lnSpc>
              <a:buFont typeface="Arial" panose="020B0604020202020204" pitchFamily="34" charset="0"/>
              <a:buChar char="•"/>
            </a:pPr>
            <a:r>
              <a:rPr lang="en-US" sz="2200" dirty="0"/>
              <a:t>Family Court Help Desk (Buffalo, Niagara County)</a:t>
            </a:r>
          </a:p>
          <a:p>
            <a:pPr marL="342900" indent="-342900">
              <a:lnSpc>
                <a:spcPct val="100000"/>
              </a:lnSpc>
              <a:buFont typeface="Arial" panose="020B0604020202020204" pitchFamily="34" charset="0"/>
              <a:buChar char="•"/>
            </a:pPr>
            <a:r>
              <a:rPr lang="en-US" sz="2200" dirty="0"/>
              <a:t>Pro Se Federal Help Desk (Buffalo &amp; Rochester – Practica, Vice Dean Gargano)</a:t>
            </a:r>
          </a:p>
          <a:p>
            <a:pPr marL="342900" indent="-342900">
              <a:lnSpc>
                <a:spcPct val="100000"/>
              </a:lnSpc>
              <a:buFont typeface="Arial" panose="020B0604020202020204" pitchFamily="34" charset="0"/>
              <a:buChar char="•"/>
            </a:pPr>
            <a:r>
              <a:rPr lang="en-US" sz="2200" dirty="0"/>
              <a:t>Say Yes Legal Clinics (Buffalo Public Schools &amp; VLP)</a:t>
            </a:r>
          </a:p>
          <a:p>
            <a:pPr marL="342900" indent="-342900">
              <a:lnSpc>
                <a:spcPct val="100000"/>
              </a:lnSpc>
              <a:buFont typeface="Arial" panose="020B0604020202020204" pitchFamily="34" charset="0"/>
              <a:buChar char="•"/>
            </a:pPr>
            <a:r>
              <a:rPr lang="en-US" sz="2200" dirty="0"/>
              <a:t>Surrogate’s Court Help Desk (CELJ)</a:t>
            </a:r>
          </a:p>
          <a:p>
            <a:endParaRPr lang="en-US" dirty="0"/>
          </a:p>
        </p:txBody>
      </p:sp>
      <p:sp>
        <p:nvSpPr>
          <p:cNvPr id="5" name="Title 4">
            <a:extLst>
              <a:ext uri="{FF2B5EF4-FFF2-40B4-BE49-F238E27FC236}">
                <a16:creationId xmlns="" xmlns:a16="http://schemas.microsoft.com/office/drawing/2014/main" id="{9E3A10C1-0B54-4C91-8B68-AA31D6A33D12}"/>
              </a:ext>
            </a:extLst>
          </p:cNvPr>
          <p:cNvSpPr>
            <a:spLocks noGrp="1"/>
          </p:cNvSpPr>
          <p:nvPr>
            <p:ph type="title"/>
          </p:nvPr>
        </p:nvSpPr>
        <p:spPr/>
        <p:txBody>
          <a:bodyPr>
            <a:normAutofit/>
          </a:bodyPr>
          <a:lstStyle/>
          <a:p>
            <a:r>
              <a:rPr lang="en-US" sz="3200" dirty="0">
                <a:latin typeface="+mn-lt"/>
              </a:rPr>
              <a:t>Limited Scope Legal Services</a:t>
            </a:r>
          </a:p>
        </p:txBody>
      </p:sp>
    </p:spTree>
    <p:extLst>
      <p:ext uri="{BB962C8B-B14F-4D97-AF65-F5344CB8AC3E}">
        <p14:creationId xmlns:p14="http://schemas.microsoft.com/office/powerpoint/2010/main" val="28740625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 xmlns:a16="http://schemas.microsoft.com/office/drawing/2014/main" id="{EEE5BC3A-5DE6-4D62-942C-6351581EB392}"/>
              </a:ext>
            </a:extLst>
          </p:cNvPr>
          <p:cNvSpPr>
            <a:spLocks noGrp="1"/>
          </p:cNvSpPr>
          <p:nvPr>
            <p:ph type="body" idx="10"/>
          </p:nvPr>
        </p:nvSpPr>
        <p:spPr>
          <a:xfrm>
            <a:off x="425196" y="2261936"/>
            <a:ext cx="3711906" cy="3960443"/>
          </a:xfrm>
        </p:spPr>
        <p:txBody>
          <a:bodyPr/>
          <a:lstStyle/>
          <a:p>
            <a:r>
              <a:rPr lang="en-US" sz="1800" dirty="0" smtClean="0"/>
              <a:t>Bronx Defenders</a:t>
            </a:r>
          </a:p>
          <a:p>
            <a:r>
              <a:rPr lang="en-US" sz="1800" dirty="0" smtClean="0"/>
              <a:t>District Attorney Offices</a:t>
            </a:r>
          </a:p>
          <a:p>
            <a:r>
              <a:rPr lang="en-US" sz="1800" dirty="0" smtClean="0"/>
              <a:t>Legal Aid Buffalo </a:t>
            </a:r>
          </a:p>
          <a:p>
            <a:pPr marL="285750" indent="-285750">
              <a:buFont typeface="Arial" panose="020B0604020202020204" pitchFamily="34" charset="0"/>
              <a:buChar char="•"/>
            </a:pPr>
            <a:r>
              <a:rPr lang="en-US" sz="1800" dirty="0" smtClean="0"/>
              <a:t>Public defender</a:t>
            </a:r>
          </a:p>
          <a:p>
            <a:pPr marL="285750" indent="-285750">
              <a:buFont typeface="Arial" panose="020B0604020202020204" pitchFamily="34" charset="0"/>
              <a:buChar char="•"/>
            </a:pPr>
            <a:r>
              <a:rPr lang="en-US" sz="1800" dirty="0" smtClean="0"/>
              <a:t>Appeals</a:t>
            </a:r>
          </a:p>
          <a:p>
            <a:r>
              <a:rPr lang="en-US" sz="1800" dirty="0" smtClean="0"/>
              <a:t>Monroe </a:t>
            </a:r>
            <a:r>
              <a:rPr lang="en-US" sz="1800" dirty="0"/>
              <a:t>County Public </a:t>
            </a:r>
            <a:r>
              <a:rPr lang="en-US" sz="1800" dirty="0" smtClean="0"/>
              <a:t>Defender</a:t>
            </a:r>
          </a:p>
          <a:p>
            <a:r>
              <a:rPr lang="en-US" sz="1800" dirty="0" smtClean="0"/>
              <a:t>Prisoner’s Legal Services </a:t>
            </a:r>
          </a:p>
          <a:p>
            <a:pPr marL="285750" indent="-285750">
              <a:buFont typeface="Arial" panose="020B0604020202020204" pitchFamily="34" charset="0"/>
              <a:buChar char="•"/>
            </a:pPr>
            <a:r>
              <a:rPr lang="en-US" sz="1800" dirty="0" smtClean="0"/>
              <a:t>Civil legal services to people who are incarcerated</a:t>
            </a:r>
            <a:endParaRPr lang="en-US" sz="1800" dirty="0"/>
          </a:p>
        </p:txBody>
      </p:sp>
      <p:sp>
        <p:nvSpPr>
          <p:cNvPr id="3" name="Title 2">
            <a:extLst>
              <a:ext uri="{FF2B5EF4-FFF2-40B4-BE49-F238E27FC236}">
                <a16:creationId xmlns="" xmlns:a16="http://schemas.microsoft.com/office/drawing/2014/main" id="{63A5DE38-40FD-4993-9929-0EE3E51E1C39}"/>
              </a:ext>
            </a:extLst>
          </p:cNvPr>
          <p:cNvSpPr>
            <a:spLocks noGrp="1"/>
          </p:cNvSpPr>
          <p:nvPr>
            <p:ph type="title"/>
          </p:nvPr>
        </p:nvSpPr>
        <p:spPr>
          <a:xfrm>
            <a:off x="427101" y="1119322"/>
            <a:ext cx="7886700" cy="716084"/>
          </a:xfrm>
        </p:spPr>
        <p:txBody>
          <a:bodyPr>
            <a:normAutofit/>
          </a:bodyPr>
          <a:lstStyle/>
          <a:p>
            <a:r>
              <a:rPr lang="en-US" sz="3200" dirty="0" smtClean="0">
                <a:latin typeface="+mj-lt"/>
              </a:rPr>
              <a:t>Criminal Pro Bono Placements</a:t>
            </a:r>
            <a:endParaRPr lang="en-US" sz="2800" dirty="0">
              <a:latin typeface="+mj-lt"/>
            </a:endParaRPr>
          </a:p>
        </p:txBody>
      </p:sp>
      <p:pic>
        <p:nvPicPr>
          <p:cNvPr id="6" name="Picture 5">
            <a:extLst>
              <a:ext uri="{FF2B5EF4-FFF2-40B4-BE49-F238E27FC236}">
                <a16:creationId xmlns="" xmlns:a16="http://schemas.microsoft.com/office/drawing/2014/main" id="{1E5E3A10-2451-46C3-9501-5F99505CC2D2}"/>
              </a:ext>
            </a:extLst>
          </p:cNvPr>
          <p:cNvPicPr>
            <a:picLocks noChangeAspect="1"/>
          </p:cNvPicPr>
          <p:nvPr/>
        </p:nvPicPr>
        <p:blipFill rotWithShape="1">
          <a:blip r:embed="rId2">
            <a:extLst>
              <a:ext uri="{28A0092B-C50C-407E-A947-70E740481C1C}">
                <a14:useLocalDpi xmlns:a14="http://schemas.microsoft.com/office/drawing/2010/main" val="0"/>
              </a:ext>
            </a:extLst>
          </a:blip>
          <a:srcRect l="555" t="22943" r="-831"/>
          <a:stretch/>
        </p:blipFill>
        <p:spPr>
          <a:xfrm>
            <a:off x="4370451" y="2776356"/>
            <a:ext cx="4503643" cy="2931622"/>
          </a:xfrm>
          <a:prstGeom prst="rect">
            <a:avLst/>
          </a:prstGeom>
        </p:spPr>
      </p:pic>
      <p:sp>
        <p:nvSpPr>
          <p:cNvPr id="2" name="TextBox 1"/>
          <p:cNvSpPr txBox="1"/>
          <p:nvPr/>
        </p:nvSpPr>
        <p:spPr>
          <a:xfrm>
            <a:off x="4370451" y="5707978"/>
            <a:ext cx="4402211" cy="523220"/>
          </a:xfrm>
          <a:prstGeom prst="rect">
            <a:avLst/>
          </a:prstGeom>
          <a:noFill/>
        </p:spPr>
        <p:txBody>
          <a:bodyPr wrap="square" rtlCol="0">
            <a:spAutoFit/>
          </a:bodyPr>
          <a:lstStyle/>
          <a:p>
            <a:r>
              <a:rPr lang="en-US" sz="1400" dirty="0" smtClean="0">
                <a:latin typeface="Georgia" panose="02040502050405020303" pitchFamily="18" charset="0"/>
              </a:rPr>
              <a:t>Jeffrey Donigan  ’15 testifying before a Court of Appeals Committee on pro bono services</a:t>
            </a:r>
            <a:endParaRPr lang="en-US" sz="1400" dirty="0">
              <a:latin typeface="Georgia" panose="02040502050405020303" pitchFamily="18" charset="0"/>
            </a:endParaRPr>
          </a:p>
        </p:txBody>
      </p:sp>
    </p:spTree>
    <p:extLst>
      <p:ext uri="{BB962C8B-B14F-4D97-AF65-F5344CB8AC3E}">
        <p14:creationId xmlns:p14="http://schemas.microsoft.com/office/powerpoint/2010/main" val="21835502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3"/>
          <p:cNvSpPr txBox="1">
            <a:spLocks noChangeArrowheads="1"/>
          </p:cNvSpPr>
          <p:nvPr/>
        </p:nvSpPr>
        <p:spPr bwMode="auto">
          <a:xfrm>
            <a:off x="451247" y="3277792"/>
            <a:ext cx="8209359" cy="1985159"/>
          </a:xfrm>
          <a:prstGeom prst="rect">
            <a:avLst/>
          </a:prstGeom>
          <a:solidFill>
            <a:srgbClr val="660033"/>
          </a:solidFill>
          <a:ln>
            <a:noFill/>
          </a:ln>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eaLnBrk="0" fontAlgn="base" hangingPunct="0">
              <a:spcBef>
                <a:spcPct val="0"/>
              </a:spcBef>
              <a:spcAft>
                <a:spcPct val="0"/>
              </a:spcAft>
              <a:defRPr>
                <a:solidFill>
                  <a:schemeClr val="tx1"/>
                </a:solidFill>
                <a:latin typeface="Gill Sans MT" panose="020B0502020104020203" pitchFamily="34" charset="0"/>
              </a:defRPr>
            </a:lvl6pPr>
            <a:lvl7pPr marL="2971800" indent="-228600" defTabSz="457200" eaLnBrk="0" fontAlgn="base" hangingPunct="0">
              <a:spcBef>
                <a:spcPct val="0"/>
              </a:spcBef>
              <a:spcAft>
                <a:spcPct val="0"/>
              </a:spcAft>
              <a:defRPr>
                <a:solidFill>
                  <a:schemeClr val="tx1"/>
                </a:solidFill>
                <a:latin typeface="Gill Sans MT" panose="020B0502020104020203" pitchFamily="34" charset="0"/>
              </a:defRPr>
            </a:lvl7pPr>
            <a:lvl8pPr marL="3429000" indent="-228600" defTabSz="457200" eaLnBrk="0" fontAlgn="base" hangingPunct="0">
              <a:spcBef>
                <a:spcPct val="0"/>
              </a:spcBef>
              <a:spcAft>
                <a:spcPct val="0"/>
              </a:spcAft>
              <a:defRPr>
                <a:solidFill>
                  <a:schemeClr val="tx1"/>
                </a:solidFill>
                <a:latin typeface="Gill Sans MT" panose="020B0502020104020203" pitchFamily="34" charset="0"/>
              </a:defRPr>
            </a:lvl8pPr>
            <a:lvl9pPr marL="3886200" indent="-228600" defTabSz="4572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endParaRPr lang="en-US" altLang="en-US" sz="750" b="1" dirty="0">
              <a:solidFill>
                <a:schemeClr val="bg1"/>
              </a:solidFill>
            </a:endParaRPr>
          </a:p>
          <a:p>
            <a:pPr algn="ctr" eaLnBrk="1" hangingPunct="1"/>
            <a:r>
              <a:rPr lang="en-US" altLang="en-US" sz="1050" b="1" dirty="0">
                <a:solidFill>
                  <a:schemeClr val="bg1"/>
                </a:solidFill>
              </a:rPr>
              <a:t>Contact Info:</a:t>
            </a:r>
          </a:p>
          <a:p>
            <a:pPr algn="ctr" eaLnBrk="1" hangingPunct="1"/>
            <a:endParaRPr lang="en-US" altLang="en-US" sz="1050" b="1" dirty="0">
              <a:solidFill>
                <a:schemeClr val="bg1"/>
              </a:solidFill>
            </a:endParaRPr>
          </a:p>
          <a:p>
            <a:pPr algn="ctr" eaLnBrk="1" hangingPunct="1"/>
            <a:r>
              <a:rPr lang="en-US" altLang="en-US" sz="1050" b="1" dirty="0">
                <a:solidFill>
                  <a:schemeClr val="bg1"/>
                </a:solidFill>
              </a:rPr>
              <a:t>Rachel M. Haseley, M.B.A.</a:t>
            </a:r>
          </a:p>
          <a:p>
            <a:pPr algn="ctr" eaLnBrk="1" hangingPunct="1"/>
            <a:r>
              <a:rPr lang="en-US" altLang="en-US" sz="1050" b="1" dirty="0">
                <a:solidFill>
                  <a:schemeClr val="bg1"/>
                </a:solidFill>
              </a:rPr>
              <a:t>Senior HR Manager</a:t>
            </a:r>
          </a:p>
          <a:p>
            <a:pPr algn="ctr" eaLnBrk="1" hangingPunct="1"/>
            <a:r>
              <a:rPr lang="en-US" altLang="en-US" sz="1050" b="1" dirty="0">
                <a:solidFill>
                  <a:schemeClr val="bg1"/>
                </a:solidFill>
              </a:rPr>
              <a:t>rhaseley@elderjusticeny.org</a:t>
            </a:r>
          </a:p>
          <a:p>
            <a:pPr algn="ctr" eaLnBrk="1" hangingPunct="1"/>
            <a:r>
              <a:rPr lang="en-US" altLang="en-US" sz="1050" b="1" dirty="0">
                <a:solidFill>
                  <a:schemeClr val="bg1"/>
                </a:solidFill>
              </a:rPr>
              <a:t>716-853-3087 (238)</a:t>
            </a:r>
          </a:p>
          <a:p>
            <a:pPr algn="ctr" eaLnBrk="1" hangingPunct="1"/>
            <a:endParaRPr lang="en-US" altLang="en-US" sz="1050" b="1" dirty="0">
              <a:solidFill>
                <a:schemeClr val="bg1"/>
              </a:solidFill>
            </a:endParaRPr>
          </a:p>
          <a:p>
            <a:pPr algn="ctr" eaLnBrk="1" hangingPunct="1"/>
            <a:r>
              <a:rPr lang="en-US" altLang="en-US" sz="1050" b="1" dirty="0">
                <a:solidFill>
                  <a:schemeClr val="bg1"/>
                </a:solidFill>
              </a:rPr>
              <a:t>Jesslyn A. Holbrook, Esq., M.S.W.</a:t>
            </a:r>
          </a:p>
          <a:p>
            <a:pPr algn="ctr" eaLnBrk="1" hangingPunct="1"/>
            <a:r>
              <a:rPr lang="en-US" altLang="en-US" sz="1050" b="1" dirty="0">
                <a:solidFill>
                  <a:schemeClr val="bg1"/>
                </a:solidFill>
              </a:rPr>
              <a:t>Pro Bono Coordinating Attorney</a:t>
            </a:r>
          </a:p>
          <a:p>
            <a:pPr algn="ctr" eaLnBrk="1" hangingPunct="1"/>
            <a:r>
              <a:rPr lang="en-US" altLang="en-US" sz="1050" b="1" dirty="0">
                <a:solidFill>
                  <a:schemeClr val="bg1"/>
                </a:solidFill>
              </a:rPr>
              <a:t>jholbrook@elderjusticeny.org</a:t>
            </a:r>
          </a:p>
          <a:p>
            <a:pPr algn="ctr" eaLnBrk="1" hangingPunct="1"/>
            <a:r>
              <a:rPr lang="en-US" altLang="en-US" sz="1050" b="1" dirty="0">
                <a:solidFill>
                  <a:schemeClr val="bg1"/>
                </a:solidFill>
              </a:rPr>
              <a:t>716-853-3087 (241)</a:t>
            </a:r>
            <a:endParaRPr lang="en-US" altLang="en-US" sz="1050" dirty="0">
              <a:solidFill>
                <a:schemeClr val="bg1"/>
              </a:solidFill>
            </a:endParaRPr>
          </a:p>
        </p:txBody>
      </p:sp>
      <p:pic>
        <p:nvPicPr>
          <p:cNvPr id="12291"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26544" y="1376362"/>
            <a:ext cx="3457575" cy="172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20808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427101" y="2625283"/>
            <a:ext cx="3950034" cy="3775517"/>
          </a:xfrm>
        </p:spPr>
        <p:txBody>
          <a:bodyPr/>
          <a:lstStyle/>
          <a:p>
            <a:pPr marL="342900" indent="-342900">
              <a:lnSpc>
                <a:spcPct val="100000"/>
              </a:lnSpc>
              <a:buFont typeface="Arial" panose="020B0604020202020204" pitchFamily="34" charset="0"/>
              <a:buChar char="•"/>
              <a:defRPr/>
            </a:pPr>
            <a:r>
              <a:rPr lang="en-US" sz="2400" dirty="0"/>
              <a:t>Kinship</a:t>
            </a:r>
          </a:p>
          <a:p>
            <a:pPr marL="342900" indent="-342900">
              <a:lnSpc>
                <a:spcPct val="100000"/>
              </a:lnSpc>
              <a:buFont typeface="Arial" panose="020B0604020202020204" pitchFamily="34" charset="0"/>
              <a:buChar char="•"/>
              <a:defRPr/>
            </a:pPr>
            <a:r>
              <a:rPr lang="en-US" sz="2400" dirty="0"/>
              <a:t>Guardianship </a:t>
            </a:r>
          </a:p>
          <a:p>
            <a:pPr marL="342900" indent="-342900">
              <a:lnSpc>
                <a:spcPct val="100000"/>
              </a:lnSpc>
              <a:buFont typeface="Arial" panose="020B0604020202020204" pitchFamily="34" charset="0"/>
              <a:buChar char="•"/>
              <a:defRPr/>
            </a:pPr>
            <a:r>
              <a:rPr lang="en-US" sz="2400" dirty="0"/>
              <a:t>Consumer Protection</a:t>
            </a:r>
          </a:p>
          <a:p>
            <a:pPr marL="342900" indent="-342900">
              <a:lnSpc>
                <a:spcPct val="100000"/>
              </a:lnSpc>
              <a:buFont typeface="Arial" panose="020B0604020202020204" pitchFamily="34" charset="0"/>
              <a:buChar char="•"/>
              <a:defRPr/>
            </a:pPr>
            <a:r>
              <a:rPr lang="en-US" sz="2400" dirty="0"/>
              <a:t>Health Care Advocacy</a:t>
            </a:r>
          </a:p>
          <a:p>
            <a:pPr marL="342900" indent="-342900">
              <a:lnSpc>
                <a:spcPct val="100000"/>
              </a:lnSpc>
              <a:buFont typeface="Arial" panose="020B0604020202020204" pitchFamily="34" charset="0"/>
              <a:buChar char="•"/>
              <a:defRPr/>
            </a:pPr>
            <a:r>
              <a:rPr lang="en-US" sz="2400" dirty="0"/>
              <a:t>Long Term Care Ombudsman Program</a:t>
            </a:r>
          </a:p>
          <a:p>
            <a:pPr marL="342900" indent="-342900">
              <a:lnSpc>
                <a:spcPct val="100000"/>
              </a:lnSpc>
              <a:buFont typeface="Arial" panose="020B0604020202020204" pitchFamily="34" charset="0"/>
              <a:buChar char="•"/>
              <a:defRPr/>
            </a:pPr>
            <a:r>
              <a:rPr lang="en-US" sz="2400" dirty="0"/>
              <a:t>Elder Abuse Prevention</a:t>
            </a:r>
          </a:p>
          <a:p>
            <a:pPr marL="342900" indent="-342900">
              <a:lnSpc>
                <a:spcPct val="100000"/>
              </a:lnSpc>
              <a:buFont typeface="Arial" panose="020B0604020202020204" pitchFamily="34" charset="0"/>
              <a:buChar char="•"/>
              <a:defRPr/>
            </a:pPr>
            <a:r>
              <a:rPr lang="en-US" sz="2400" dirty="0"/>
              <a:t>Housing</a:t>
            </a:r>
          </a:p>
        </p:txBody>
      </p:sp>
      <p:sp>
        <p:nvSpPr>
          <p:cNvPr id="7" name="Text Placeholder 6"/>
          <p:cNvSpPr>
            <a:spLocks noGrp="1"/>
          </p:cNvSpPr>
          <p:nvPr>
            <p:ph type="body" idx="11"/>
          </p:nvPr>
        </p:nvSpPr>
        <p:spPr>
          <a:xfrm>
            <a:off x="4377135" y="2604072"/>
            <a:ext cx="4685842" cy="3704131"/>
          </a:xfrm>
        </p:spPr>
        <p:txBody>
          <a:bodyPr/>
          <a:lstStyle/>
          <a:p>
            <a:pPr marL="306000" indent="-306000">
              <a:lnSpc>
                <a:spcPct val="100000"/>
              </a:lnSpc>
              <a:buFont typeface="Arial" panose="020B0604020202020204" pitchFamily="34" charset="0"/>
              <a:buChar char="•"/>
              <a:defRPr/>
            </a:pPr>
            <a:r>
              <a:rPr lang="en-US" sz="2400" dirty="0"/>
              <a:t>Foreclosure Prevention Project </a:t>
            </a:r>
          </a:p>
          <a:p>
            <a:pPr marL="306000" indent="-306000">
              <a:lnSpc>
                <a:spcPct val="100000"/>
              </a:lnSpc>
              <a:buFont typeface="Arial" panose="020B0604020202020204" pitchFamily="34" charset="0"/>
              <a:buChar char="•"/>
              <a:defRPr/>
            </a:pPr>
            <a:r>
              <a:rPr lang="en-US" sz="2400" dirty="0"/>
              <a:t>Refugee Services</a:t>
            </a:r>
          </a:p>
          <a:p>
            <a:pPr marL="306000" indent="-306000">
              <a:lnSpc>
                <a:spcPct val="100000"/>
              </a:lnSpc>
              <a:buFont typeface="Arial" panose="020B0604020202020204" pitchFamily="34" charset="0"/>
              <a:buChar char="•"/>
              <a:defRPr/>
            </a:pPr>
            <a:r>
              <a:rPr lang="en-US" sz="2400" dirty="0"/>
              <a:t>Community Development</a:t>
            </a:r>
          </a:p>
          <a:p>
            <a:pPr marL="306000" indent="-306000">
              <a:lnSpc>
                <a:spcPct val="100000"/>
              </a:lnSpc>
              <a:buFont typeface="Arial" panose="020B0604020202020204" pitchFamily="34" charset="0"/>
              <a:buChar char="•"/>
              <a:defRPr/>
            </a:pPr>
            <a:r>
              <a:rPr lang="en-US" sz="2400" dirty="0"/>
              <a:t>Pooled Trust</a:t>
            </a:r>
          </a:p>
          <a:p>
            <a:pPr marL="306000" indent="-306000">
              <a:lnSpc>
                <a:spcPct val="100000"/>
              </a:lnSpc>
              <a:buFont typeface="Arial" panose="020B0604020202020204" pitchFamily="34" charset="0"/>
              <a:buChar char="•"/>
              <a:defRPr/>
            </a:pPr>
            <a:r>
              <a:rPr lang="en-US" sz="2400" dirty="0"/>
              <a:t>MedLaw Partnerships**New</a:t>
            </a:r>
          </a:p>
          <a:p>
            <a:pPr marL="306000" indent="-306000">
              <a:lnSpc>
                <a:spcPct val="100000"/>
              </a:lnSpc>
              <a:buFont typeface="Arial" panose="020B0604020202020204" pitchFamily="34" charset="0"/>
              <a:buChar char="•"/>
              <a:defRPr/>
            </a:pPr>
            <a:r>
              <a:rPr lang="en-US" sz="2400" dirty="0"/>
              <a:t>Senior Advice Helpline**New</a:t>
            </a:r>
          </a:p>
          <a:p>
            <a:pPr marL="306000" indent="-306000">
              <a:lnSpc>
                <a:spcPct val="100000"/>
              </a:lnSpc>
              <a:buFont typeface="Arial" panose="020B0604020202020204" pitchFamily="34" charset="0"/>
              <a:buChar char="•"/>
              <a:defRPr/>
            </a:pPr>
            <a:r>
              <a:rPr lang="en-US" sz="2400" dirty="0"/>
              <a:t>Surrogate’s Court Help Center** (new)</a:t>
            </a:r>
          </a:p>
        </p:txBody>
      </p:sp>
      <p:sp>
        <p:nvSpPr>
          <p:cNvPr id="3" name="Title 2"/>
          <p:cNvSpPr>
            <a:spLocks noGrp="1"/>
          </p:cNvSpPr>
          <p:nvPr>
            <p:ph type="title"/>
          </p:nvPr>
        </p:nvSpPr>
        <p:spPr>
          <a:xfrm>
            <a:off x="335666" y="1320799"/>
            <a:ext cx="8634714" cy="1005711"/>
          </a:xfrm>
        </p:spPr>
        <p:txBody>
          <a:bodyPr>
            <a:normAutofit/>
          </a:bodyPr>
          <a:lstStyle/>
          <a:p>
            <a:pPr marL="2743200" indent="-2743200">
              <a:lnSpc>
                <a:spcPct val="100000"/>
              </a:lnSpc>
              <a:spcAft>
                <a:spcPts val="1200"/>
              </a:spcAft>
            </a:pPr>
            <a:r>
              <a:rPr lang="en-US" dirty="0"/>
              <a:t>Center for Elder Law &amp; Justice  </a:t>
            </a:r>
            <a:br>
              <a:rPr lang="en-US" dirty="0"/>
            </a:br>
            <a:r>
              <a:rPr lang="en-US" dirty="0">
                <a:hlinkClick r:id="rId2"/>
              </a:rPr>
              <a:t>https://elderjusticeny.org/</a:t>
            </a:r>
            <a:endParaRPr lang="en-US" dirty="0"/>
          </a:p>
        </p:txBody>
      </p:sp>
    </p:spTree>
    <p:extLst>
      <p:ext uri="{BB962C8B-B14F-4D97-AF65-F5344CB8AC3E}">
        <p14:creationId xmlns:p14="http://schemas.microsoft.com/office/powerpoint/2010/main" val="23299932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US" sz="3200" dirty="0"/>
              <a:t>ECBA Volunteer Lawyers Project</a:t>
            </a:r>
          </a:p>
        </p:txBody>
      </p:sp>
      <p:sp>
        <p:nvSpPr>
          <p:cNvPr id="5" name="Text Placeholder 4"/>
          <p:cNvSpPr>
            <a:spLocks noGrp="1"/>
          </p:cNvSpPr>
          <p:nvPr>
            <p:ph type="body" idx="1"/>
          </p:nvPr>
        </p:nvSpPr>
        <p:spPr>
          <a:xfrm>
            <a:off x="4773881" y="4631377"/>
            <a:ext cx="3768560" cy="1102860"/>
          </a:xfrm>
        </p:spPr>
        <p:txBody>
          <a:bodyPr/>
          <a:lstStyle/>
          <a:p>
            <a:endParaRPr lang="en-US" sz="2800" dirty="0">
              <a:hlinkClick r:id="rId2"/>
            </a:endParaRPr>
          </a:p>
          <a:p>
            <a:r>
              <a:rPr lang="en-US" sz="2800" dirty="0">
                <a:hlinkClick r:id="rId2"/>
              </a:rPr>
              <a:t>https://ecbavlp.com/</a:t>
            </a:r>
            <a:r>
              <a:rPr lang="en-US" sz="2800" dirty="0"/>
              <a:t>	</a:t>
            </a:r>
          </a:p>
        </p:txBody>
      </p:sp>
      <p:sp>
        <p:nvSpPr>
          <p:cNvPr id="6" name="Rectangle 1"/>
          <p:cNvSpPr>
            <a:spLocks noChangeArrowheads="1"/>
          </p:cNvSpPr>
          <p:nvPr/>
        </p:nvSpPr>
        <p:spPr bwMode="auto">
          <a:xfrm>
            <a:off x="0" y="2"/>
            <a:ext cx="9144000" cy="114300"/>
          </a:xfrm>
          <a:prstGeom prst="rect">
            <a:avLst/>
          </a:prstGeom>
          <a:solidFill>
            <a:srgbClr val="8B001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122199"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3C424F"/>
                </a:solidFill>
                <a:effectLst/>
                <a:latin typeface="Lato"/>
              </a:rPr>
              <a:t>ECBA</a:t>
            </a:r>
            <a:r>
              <a:rPr kumimoji="0" lang="en-US" altLang="en-US" sz="1800" b="1" i="0" u="none" strike="noStrike" cap="none" normalizeH="0" baseline="0" dirty="0">
                <a:ln>
                  <a:noFill/>
                </a:ln>
                <a:solidFill>
                  <a:srgbClr val="3C424F"/>
                </a:solidFill>
                <a:effectLst/>
                <a:latin typeface="Lato"/>
              </a:rPr>
              <a:t/>
            </a:r>
            <a:br>
              <a:rPr kumimoji="0" lang="en-US" altLang="en-US" sz="1800" b="1" i="0" u="none" strike="noStrike" cap="none" normalizeH="0" baseline="0" dirty="0">
                <a:ln>
                  <a:noFill/>
                </a:ln>
                <a:solidFill>
                  <a:srgbClr val="3C424F"/>
                </a:solidFill>
                <a:effectLst/>
                <a:latin typeface="Lato"/>
              </a:rPr>
            </a:br>
            <a:r>
              <a:rPr kumimoji="0" lang="en-US" altLang="en-US" sz="1800" b="1" i="0" u="none" strike="noStrike" cap="none" normalizeH="0" baseline="0" dirty="0">
                <a:ln>
                  <a:noFill/>
                </a:ln>
                <a:solidFill>
                  <a:srgbClr val="3C424F"/>
                </a:solidFill>
                <a:effectLst/>
                <a:latin typeface="Lato"/>
              </a:rPr>
              <a:t>Volunteer Lawyers Project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Lato"/>
              </a:rPr>
              <a:t>Volunteer Lawyers Project (VLP) provides free civil legal services to low income individuals and small not-for-profits in the greater Western New York region.</a:t>
            </a:r>
            <a:endParaRPr kumimoji="0" lang="en-US" altLang="en-US" sz="1200" b="1" i="0" u="none" strike="noStrike" cap="none" normalizeH="0" baseline="0" dirty="0">
              <a:ln>
                <a:noFill/>
              </a:ln>
              <a:solidFill>
                <a:srgbClr val="FFFFFF"/>
              </a:solidFill>
              <a:effectLst/>
              <a:latin typeface="Open Sans"/>
              <a:hlinkClick r:id="rId3"/>
            </a:endParaRPr>
          </a:p>
          <a:p>
            <a:pPr marL="0" marR="0" lvl="0" indent="0" algn="ctr" defTabSz="914400" rtl="0" eaLnBrk="0" fontAlgn="ctr"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rgbClr val="FFFFFF"/>
                </a:solidFill>
                <a:effectLst/>
                <a:latin typeface="Open Sans"/>
                <a:hlinkClick r:id="rId3"/>
              </a:rPr>
              <a:t>GET HELP NOW</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Lato"/>
              </a:rPr>
              <a:t>  </a:t>
            </a:r>
            <a:endParaRPr kumimoji="0" lang="en-US" altLang="en-US" sz="47100" b="0" i="0" u="none" strike="noStrike" cap="none" normalizeH="0" baseline="0" dirty="0">
              <a:ln>
                <a:noFill/>
              </a:ln>
              <a:solidFill>
                <a:srgbClr val="000000"/>
              </a:solidFill>
              <a:effectLst/>
              <a:latin typeface="Lato"/>
            </a:endParaRPr>
          </a:p>
        </p:txBody>
      </p:sp>
      <p:pic>
        <p:nvPicPr>
          <p:cNvPr id="1026" name="Picture 2" descr="http://ecbavlp.com/wp-content/uploads/2018/08/New-Logo-w-Bebas-8b0011-and-No-Backgroun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101" y="2762096"/>
            <a:ext cx="3812374" cy="1869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8836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0"/>
          </p:nvPr>
        </p:nvSpPr>
        <p:spPr>
          <a:xfrm>
            <a:off x="475499" y="2233276"/>
            <a:ext cx="3763992" cy="3511409"/>
          </a:xfrm>
        </p:spPr>
        <p:txBody>
          <a:bodyPr/>
          <a:lstStyle/>
          <a:p>
            <a:pPr marL="342900" indent="-342900">
              <a:lnSpc>
                <a:spcPct val="100000"/>
              </a:lnSpc>
              <a:buFont typeface="Arial" panose="020B0604020202020204" pitchFamily="34" charset="0"/>
              <a:buChar char="•"/>
            </a:pPr>
            <a:r>
              <a:rPr lang="en-US" sz="2400" dirty="0">
                <a:solidFill>
                  <a:schemeClr val="tx1">
                    <a:lumMod val="50000"/>
                  </a:schemeClr>
                </a:solidFill>
                <a:hlinkClick r:id="rId2"/>
              </a:rPr>
              <a:t>Bankruptcy &amp; Debt</a:t>
            </a:r>
            <a:endParaRPr lang="en-US" sz="2400" dirty="0">
              <a:solidFill>
                <a:schemeClr val="tx1">
                  <a:lumMod val="50000"/>
                </a:schemeClr>
              </a:solidFill>
            </a:endParaRPr>
          </a:p>
          <a:p>
            <a:pPr marL="342900" indent="-342900">
              <a:lnSpc>
                <a:spcPct val="100000"/>
              </a:lnSpc>
              <a:buFont typeface="Arial" panose="020B0604020202020204" pitchFamily="34" charset="0"/>
              <a:buChar char="•"/>
            </a:pPr>
            <a:r>
              <a:rPr lang="en-US" sz="2400" dirty="0">
                <a:solidFill>
                  <a:schemeClr val="tx1">
                    <a:lumMod val="50000"/>
                  </a:schemeClr>
                </a:solidFill>
                <a:hlinkClick r:id="rId3"/>
              </a:rPr>
              <a:t>Divorce</a:t>
            </a:r>
            <a:endParaRPr lang="en-US" sz="2400" dirty="0">
              <a:solidFill>
                <a:schemeClr val="tx1">
                  <a:lumMod val="50000"/>
                </a:schemeClr>
              </a:solidFill>
            </a:endParaRPr>
          </a:p>
          <a:p>
            <a:pPr marL="342900" indent="-342900">
              <a:lnSpc>
                <a:spcPct val="100000"/>
              </a:lnSpc>
              <a:buFont typeface="Arial" panose="020B0604020202020204" pitchFamily="34" charset="0"/>
              <a:buChar char="•"/>
            </a:pPr>
            <a:r>
              <a:rPr lang="en-US" sz="2400" dirty="0">
                <a:solidFill>
                  <a:schemeClr val="tx1">
                    <a:lumMod val="50000"/>
                  </a:schemeClr>
                </a:solidFill>
                <a:hlinkClick r:id="rId4"/>
              </a:rPr>
              <a:t>Estate &amp; Wills</a:t>
            </a:r>
            <a:endParaRPr lang="en-US" sz="2400" dirty="0">
              <a:solidFill>
                <a:schemeClr val="tx1">
                  <a:lumMod val="50000"/>
                </a:schemeClr>
              </a:solidFill>
            </a:endParaRPr>
          </a:p>
          <a:p>
            <a:pPr marL="342900" indent="-342900">
              <a:lnSpc>
                <a:spcPct val="100000"/>
              </a:lnSpc>
              <a:buFont typeface="Arial" panose="020B0604020202020204" pitchFamily="34" charset="0"/>
              <a:buChar char="•"/>
            </a:pPr>
            <a:r>
              <a:rPr lang="en-US" sz="2400" dirty="0">
                <a:solidFill>
                  <a:schemeClr val="tx1">
                    <a:lumMod val="50000"/>
                  </a:schemeClr>
                </a:solidFill>
                <a:hlinkClick r:id="rId5"/>
              </a:rPr>
              <a:t>Family Law</a:t>
            </a:r>
            <a:endParaRPr lang="en-US" sz="2400" dirty="0">
              <a:solidFill>
                <a:schemeClr val="tx1">
                  <a:lumMod val="50000"/>
                </a:schemeClr>
              </a:solidFill>
            </a:endParaRPr>
          </a:p>
          <a:p>
            <a:pPr marL="342900" indent="-342900">
              <a:lnSpc>
                <a:spcPct val="100000"/>
              </a:lnSpc>
              <a:buFont typeface="Arial" panose="020B0604020202020204" pitchFamily="34" charset="0"/>
              <a:buChar char="•"/>
            </a:pPr>
            <a:r>
              <a:rPr lang="en-US" sz="2400" dirty="0">
                <a:solidFill>
                  <a:schemeClr val="tx1">
                    <a:lumMod val="50000"/>
                  </a:schemeClr>
                </a:solidFill>
                <a:hlinkClick r:id="rId6"/>
              </a:rPr>
              <a:t>Immigration</a:t>
            </a:r>
            <a:endParaRPr lang="en-US" sz="2400" dirty="0">
              <a:solidFill>
                <a:schemeClr val="tx1">
                  <a:lumMod val="50000"/>
                </a:schemeClr>
              </a:solidFill>
            </a:endParaRPr>
          </a:p>
          <a:p>
            <a:pPr marL="342900" indent="-342900">
              <a:lnSpc>
                <a:spcPct val="100000"/>
              </a:lnSpc>
              <a:buFont typeface="Arial" panose="020B0604020202020204" pitchFamily="34" charset="0"/>
              <a:buChar char="•"/>
            </a:pPr>
            <a:r>
              <a:rPr lang="en-US" sz="2400" dirty="0">
                <a:solidFill>
                  <a:schemeClr val="tx1">
                    <a:lumMod val="50000"/>
                  </a:schemeClr>
                </a:solidFill>
                <a:hlinkClick r:id="rId7"/>
              </a:rPr>
              <a:t>Legal Services for Positive Families and Individuals</a:t>
            </a:r>
            <a:endParaRPr lang="en-US" sz="2400" dirty="0">
              <a:solidFill>
                <a:schemeClr val="tx1">
                  <a:lumMod val="50000"/>
                </a:schemeClr>
              </a:solidFill>
            </a:endParaRPr>
          </a:p>
          <a:p>
            <a:endParaRPr lang="en-US" dirty="0"/>
          </a:p>
        </p:txBody>
      </p:sp>
      <p:sp>
        <p:nvSpPr>
          <p:cNvPr id="5" name="Text Placeholder 4"/>
          <p:cNvSpPr>
            <a:spLocks noGrp="1"/>
          </p:cNvSpPr>
          <p:nvPr>
            <p:ph type="body" idx="11"/>
          </p:nvPr>
        </p:nvSpPr>
        <p:spPr>
          <a:xfrm>
            <a:off x="4512624" y="2233276"/>
            <a:ext cx="3849576" cy="3846890"/>
          </a:xfrm>
        </p:spPr>
        <p:txBody>
          <a:bodyPr/>
          <a:lstStyle/>
          <a:p>
            <a:pPr marL="285750" indent="-285750">
              <a:lnSpc>
                <a:spcPct val="100000"/>
              </a:lnSpc>
              <a:buFont typeface="Arial" panose="020B0604020202020204" pitchFamily="34" charset="0"/>
              <a:buChar char="•"/>
            </a:pPr>
            <a:r>
              <a:rPr lang="en-US" sz="2400" dirty="0">
                <a:hlinkClick r:id="rId8"/>
              </a:rPr>
              <a:t>Micro-Entrepreneurship Program</a:t>
            </a:r>
            <a:endParaRPr lang="en-US" sz="2400" dirty="0"/>
          </a:p>
          <a:p>
            <a:pPr marL="285750" indent="-285750">
              <a:lnSpc>
                <a:spcPct val="100000"/>
              </a:lnSpc>
              <a:buFont typeface="Arial" panose="020B0604020202020204" pitchFamily="34" charset="0"/>
              <a:buChar char="•"/>
            </a:pPr>
            <a:r>
              <a:rPr lang="en-US" sz="2400" dirty="0">
                <a:hlinkClick r:id="rId9"/>
              </a:rPr>
              <a:t>Non-Profit Organizations</a:t>
            </a:r>
            <a:endParaRPr lang="en-US" sz="2400" dirty="0"/>
          </a:p>
          <a:p>
            <a:pPr marL="285750" indent="-285750">
              <a:lnSpc>
                <a:spcPct val="100000"/>
              </a:lnSpc>
              <a:buFont typeface="Arial" panose="020B0604020202020204" pitchFamily="34" charset="0"/>
              <a:buChar char="•"/>
            </a:pPr>
            <a:r>
              <a:rPr lang="en-US" sz="2400" dirty="0">
                <a:hlinkClick r:id="rId10"/>
              </a:rPr>
              <a:t>Tax Foreclosure</a:t>
            </a:r>
            <a:endParaRPr lang="en-US" sz="2400" dirty="0"/>
          </a:p>
          <a:p>
            <a:pPr marL="285750" indent="-285750">
              <a:lnSpc>
                <a:spcPct val="100000"/>
              </a:lnSpc>
              <a:buFont typeface="Arial" panose="020B0604020202020204" pitchFamily="34" charset="0"/>
              <a:buChar char="•"/>
            </a:pPr>
            <a:r>
              <a:rPr lang="en-US" sz="2400" dirty="0">
                <a:hlinkClick r:id="rId11"/>
              </a:rPr>
              <a:t>Taxpayer Clinics &amp; Representation (LITC)</a:t>
            </a:r>
            <a:endParaRPr lang="en-US" sz="2400" dirty="0"/>
          </a:p>
          <a:p>
            <a:pPr marL="285750" indent="-285750">
              <a:lnSpc>
                <a:spcPct val="100000"/>
              </a:lnSpc>
              <a:buFont typeface="Arial" panose="020B0604020202020204" pitchFamily="34" charset="0"/>
              <a:buChar char="•"/>
            </a:pPr>
            <a:r>
              <a:rPr lang="en-US" sz="2400" dirty="0">
                <a:hlinkClick r:id="rId12"/>
              </a:rPr>
              <a:t>Tort Defense</a:t>
            </a:r>
            <a:endParaRPr lang="en-US" sz="2400" dirty="0"/>
          </a:p>
          <a:p>
            <a:pPr marL="285750" indent="-285750">
              <a:lnSpc>
                <a:spcPct val="100000"/>
              </a:lnSpc>
              <a:buFont typeface="Arial" panose="020B0604020202020204" pitchFamily="34" charset="0"/>
              <a:buChar char="•"/>
            </a:pPr>
            <a:r>
              <a:rPr lang="en-US" sz="2400" dirty="0">
                <a:hlinkClick r:id="rId13"/>
              </a:rPr>
              <a:t>Unemployment Benefits </a:t>
            </a:r>
            <a:endParaRPr lang="en-US" sz="2400" dirty="0"/>
          </a:p>
        </p:txBody>
      </p:sp>
      <p:sp>
        <p:nvSpPr>
          <p:cNvPr id="3" name="Title 2"/>
          <p:cNvSpPr>
            <a:spLocks noGrp="1"/>
          </p:cNvSpPr>
          <p:nvPr>
            <p:ph type="title"/>
          </p:nvPr>
        </p:nvSpPr>
        <p:spPr>
          <a:xfrm>
            <a:off x="475499" y="1118920"/>
            <a:ext cx="7886700" cy="716084"/>
          </a:xfrm>
        </p:spPr>
        <p:txBody>
          <a:bodyPr>
            <a:normAutofit/>
          </a:bodyPr>
          <a:lstStyle/>
          <a:p>
            <a:r>
              <a:rPr lang="en-US" sz="3200" dirty="0"/>
              <a:t>ECBA Volunteer Lawyers Project</a:t>
            </a:r>
          </a:p>
        </p:txBody>
      </p:sp>
    </p:spTree>
    <p:extLst>
      <p:ext uri="{BB962C8B-B14F-4D97-AF65-F5344CB8AC3E}">
        <p14:creationId xmlns:p14="http://schemas.microsoft.com/office/powerpoint/2010/main" val="26321621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427100" y="2476982"/>
            <a:ext cx="7999269" cy="4039321"/>
          </a:xfrm>
        </p:spPr>
        <p:txBody>
          <a:bodyPr/>
          <a:lstStyle/>
          <a:p>
            <a:pPr>
              <a:lnSpc>
                <a:spcPct val="100000"/>
              </a:lnSpc>
            </a:pPr>
            <a:r>
              <a:rPr lang="en-US" sz="2400" dirty="0"/>
              <a:t>Limited Scope Legal Clinics</a:t>
            </a:r>
          </a:p>
          <a:p>
            <a:pPr marL="342900" indent="-342900">
              <a:lnSpc>
                <a:spcPct val="100000"/>
              </a:lnSpc>
              <a:buFont typeface="Arial" panose="020B0604020202020204" pitchFamily="34" charset="0"/>
              <a:buChar char="•"/>
            </a:pPr>
            <a:r>
              <a:rPr lang="en-US" sz="2400" dirty="0"/>
              <a:t>Family Court Help Desk</a:t>
            </a:r>
          </a:p>
          <a:p>
            <a:pPr marL="342900" indent="-342900">
              <a:lnSpc>
                <a:spcPct val="100000"/>
              </a:lnSpc>
              <a:buFont typeface="Arial" panose="020B0604020202020204" pitchFamily="34" charset="0"/>
              <a:buChar char="•"/>
            </a:pPr>
            <a:r>
              <a:rPr lang="en-US" sz="2400" dirty="0"/>
              <a:t>Attorney of the Morning (eviction defense)</a:t>
            </a:r>
          </a:p>
          <a:p>
            <a:pPr marL="342900" indent="-342900">
              <a:lnSpc>
                <a:spcPct val="100000"/>
              </a:lnSpc>
              <a:buFont typeface="Arial" panose="020B0604020202020204" pitchFamily="34" charset="0"/>
              <a:buChar char="•"/>
            </a:pPr>
            <a:r>
              <a:rPr lang="en-US" sz="2400" dirty="0"/>
              <a:t>Housing Helpline (eviction defense)</a:t>
            </a:r>
          </a:p>
          <a:p>
            <a:pPr marL="342900" indent="-342900">
              <a:lnSpc>
                <a:spcPct val="100000"/>
              </a:lnSpc>
              <a:buFont typeface="Arial" panose="020B0604020202020204" pitchFamily="34" charset="0"/>
              <a:buChar char="•"/>
            </a:pPr>
            <a:r>
              <a:rPr lang="en-US" sz="2400" dirty="0"/>
              <a:t>Pro Se Assistance Program (Federal Court)</a:t>
            </a:r>
          </a:p>
          <a:p>
            <a:pPr marL="342900" indent="-342900">
              <a:lnSpc>
                <a:spcPct val="100000"/>
              </a:lnSpc>
              <a:buFont typeface="Arial" panose="020B0604020202020204" pitchFamily="34" charset="0"/>
              <a:buChar char="•"/>
            </a:pPr>
            <a:r>
              <a:rPr lang="en-US" sz="2400" dirty="0"/>
              <a:t>Say Yes Legal Clinics (Buffalo Public Schools</a:t>
            </a:r>
            <a:r>
              <a:rPr lang="en-US" sz="2400" dirty="0" smtClean="0"/>
              <a:t>)</a:t>
            </a:r>
          </a:p>
          <a:p>
            <a:pPr>
              <a:lnSpc>
                <a:spcPct val="100000"/>
              </a:lnSpc>
            </a:pPr>
            <a:endParaRPr lang="en-US" sz="2400" dirty="0"/>
          </a:p>
          <a:p>
            <a:pPr>
              <a:lnSpc>
                <a:spcPct val="100000"/>
              </a:lnSpc>
            </a:pPr>
            <a:r>
              <a:rPr lang="en-US" sz="2400" dirty="0" smtClean="0"/>
              <a:t>To volunteer contact Maria Valeri at </a:t>
            </a:r>
            <a:r>
              <a:rPr lang="en-US" sz="2400" dirty="0" smtClean="0">
                <a:hlinkClick r:id="rId2"/>
              </a:rPr>
              <a:t>mvaleri@ecbavlp.com</a:t>
            </a:r>
            <a:r>
              <a:rPr lang="en-US" sz="2400" dirty="0"/>
              <a:t> </a:t>
            </a:r>
            <a:r>
              <a:rPr lang="en-US" sz="2400" dirty="0" smtClean="0"/>
              <a:t>         or (716) 847-0662 ext. 321</a:t>
            </a:r>
            <a:endParaRPr lang="en-US" sz="2400" dirty="0"/>
          </a:p>
        </p:txBody>
      </p:sp>
      <p:sp>
        <p:nvSpPr>
          <p:cNvPr id="5" name="Title 4"/>
          <p:cNvSpPr>
            <a:spLocks noGrp="1"/>
          </p:cNvSpPr>
          <p:nvPr>
            <p:ph type="title"/>
          </p:nvPr>
        </p:nvSpPr>
        <p:spPr/>
        <p:txBody>
          <a:bodyPr/>
          <a:lstStyle/>
          <a:p>
            <a:r>
              <a:rPr lang="en-US" sz="2800" dirty="0"/>
              <a:t>ECBA Volunteer Lawyers Project</a:t>
            </a:r>
            <a:endParaRPr lang="en-US" dirty="0"/>
          </a:p>
        </p:txBody>
      </p:sp>
    </p:spTree>
    <p:extLst>
      <p:ext uri="{BB962C8B-B14F-4D97-AF65-F5344CB8AC3E}">
        <p14:creationId xmlns:p14="http://schemas.microsoft.com/office/powerpoint/2010/main" val="33192715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65029" y="1906842"/>
            <a:ext cx="8010843" cy="4801966"/>
          </a:xfrm>
        </p:spPr>
        <p:txBody>
          <a:bodyPr/>
          <a:lstStyle/>
          <a:p>
            <a:pPr>
              <a:lnSpc>
                <a:spcPct val="100000"/>
              </a:lnSpc>
            </a:pPr>
            <a:r>
              <a:rPr lang="en-US" sz="2400" dirty="0">
                <a:hlinkClick r:id="rId2"/>
              </a:rPr>
              <a:t>http://jersbuffalo.org/</a:t>
            </a:r>
            <a:r>
              <a:rPr lang="en-US" sz="2400" dirty="0"/>
              <a:t> </a:t>
            </a:r>
          </a:p>
          <a:p>
            <a:pPr>
              <a:lnSpc>
                <a:spcPct val="100000"/>
              </a:lnSpc>
            </a:pPr>
            <a:endParaRPr lang="en-US" sz="1000" dirty="0"/>
          </a:p>
          <a:p>
            <a:pPr>
              <a:lnSpc>
                <a:spcPct val="100000"/>
              </a:lnSpc>
            </a:pPr>
            <a:r>
              <a:rPr lang="en-US" sz="2400" dirty="0"/>
              <a:t>U.S. Immigration &amp; Nationality Law</a:t>
            </a:r>
          </a:p>
          <a:p>
            <a:pPr marL="342900" indent="-342900">
              <a:lnSpc>
                <a:spcPct val="100000"/>
              </a:lnSpc>
              <a:buFont typeface="Arial" panose="020B0604020202020204" pitchFamily="34" charset="0"/>
              <a:buChar char="•"/>
            </a:pPr>
            <a:r>
              <a:rPr lang="en-US" sz="2400" dirty="0"/>
              <a:t>Permanent residence (Green Card) &amp; Citizenship Services</a:t>
            </a:r>
          </a:p>
          <a:p>
            <a:pPr marL="342900" indent="-342900">
              <a:lnSpc>
                <a:spcPct val="100000"/>
              </a:lnSpc>
              <a:buFont typeface="Arial" panose="020B0604020202020204" pitchFamily="34" charset="0"/>
              <a:buChar char="•"/>
            </a:pPr>
            <a:r>
              <a:rPr lang="en-US" sz="2400" dirty="0"/>
              <a:t>Family Reunification </a:t>
            </a:r>
          </a:p>
          <a:p>
            <a:pPr marL="342900" indent="-342900">
              <a:lnSpc>
                <a:spcPct val="100000"/>
              </a:lnSpc>
              <a:buFont typeface="Arial" panose="020B0604020202020204" pitchFamily="34" charset="0"/>
              <a:buChar char="•"/>
            </a:pPr>
            <a:r>
              <a:rPr lang="en-US" sz="2400" dirty="0"/>
              <a:t>Travel Documents &amp; Work Authorization</a:t>
            </a:r>
          </a:p>
          <a:p>
            <a:pPr marL="342900" indent="-342900">
              <a:lnSpc>
                <a:spcPct val="100000"/>
              </a:lnSpc>
              <a:buFont typeface="Arial" panose="020B0604020202020204" pitchFamily="34" charset="0"/>
              <a:buChar char="•"/>
            </a:pPr>
            <a:r>
              <a:rPr lang="en-US" sz="2400" dirty="0"/>
              <a:t>Immigration Status </a:t>
            </a:r>
            <a:r>
              <a:rPr lang="en-US" sz="2400" dirty="0" smtClean="0"/>
              <a:t>Matters</a:t>
            </a:r>
          </a:p>
          <a:p>
            <a:pPr marL="342900" indent="-342900">
              <a:lnSpc>
                <a:spcPct val="100000"/>
              </a:lnSpc>
              <a:buFont typeface="Arial" panose="020B0604020202020204" pitchFamily="34" charset="0"/>
              <a:buChar char="•"/>
            </a:pPr>
            <a:endParaRPr lang="en-US" sz="800" dirty="0"/>
          </a:p>
          <a:p>
            <a:pPr>
              <a:lnSpc>
                <a:spcPct val="100000"/>
              </a:lnSpc>
            </a:pPr>
            <a:r>
              <a:rPr lang="en-US" sz="2400" dirty="0" smtClean="0"/>
              <a:t>To volunteer: </a:t>
            </a:r>
            <a:r>
              <a:rPr lang="en-US" sz="2400" dirty="0">
                <a:hlinkClick r:id="rId3"/>
              </a:rPr>
              <a:t>http://</a:t>
            </a:r>
            <a:r>
              <a:rPr lang="en-US" sz="2400" dirty="0" smtClean="0">
                <a:hlinkClick r:id="rId3"/>
              </a:rPr>
              <a:t>jersbuffalo.org/volunteer</a:t>
            </a:r>
            <a:r>
              <a:rPr lang="en-US" sz="2400" dirty="0" smtClean="0"/>
              <a:t> </a:t>
            </a:r>
            <a:endParaRPr lang="en-US" sz="2400" dirty="0"/>
          </a:p>
        </p:txBody>
      </p:sp>
      <p:sp>
        <p:nvSpPr>
          <p:cNvPr id="3" name="Title 2"/>
          <p:cNvSpPr>
            <a:spLocks noGrp="1"/>
          </p:cNvSpPr>
          <p:nvPr>
            <p:ph type="title"/>
          </p:nvPr>
        </p:nvSpPr>
        <p:spPr>
          <a:xfrm>
            <a:off x="427101" y="1010654"/>
            <a:ext cx="7886700" cy="616015"/>
          </a:xfrm>
        </p:spPr>
        <p:txBody>
          <a:bodyPr/>
          <a:lstStyle/>
          <a:p>
            <a:r>
              <a:rPr lang="en-US" dirty="0"/>
              <a:t>Journey’s End Refugee Services  </a:t>
            </a:r>
          </a:p>
        </p:txBody>
      </p:sp>
    </p:spTree>
    <p:extLst>
      <p:ext uri="{BB962C8B-B14F-4D97-AF65-F5344CB8AC3E}">
        <p14:creationId xmlns:p14="http://schemas.microsoft.com/office/powerpoint/2010/main" val="13036077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p:cNvSpPr>
            <a:spLocks noGrp="1"/>
          </p:cNvSpPr>
          <p:nvPr>
            <p:ph type="body" idx="10"/>
          </p:nvPr>
        </p:nvSpPr>
        <p:spPr>
          <a:xfrm>
            <a:off x="427101" y="2967925"/>
            <a:ext cx="3899601" cy="3132808"/>
          </a:xfrm>
        </p:spPr>
        <p:txBody>
          <a:bodyPr/>
          <a:lstStyle/>
          <a:p>
            <a:pPr marL="285750" indent="-285750">
              <a:lnSpc>
                <a:spcPct val="100000"/>
              </a:lnSpc>
              <a:buFont typeface="Arial" panose="020B0604020202020204" pitchFamily="34" charset="0"/>
              <a:buChar char="•"/>
            </a:pPr>
            <a:r>
              <a:rPr lang="en-US" sz="2400" dirty="0"/>
              <a:t>Foreclosure Prevention</a:t>
            </a:r>
          </a:p>
          <a:p>
            <a:pPr marL="285750" indent="-285750">
              <a:lnSpc>
                <a:spcPct val="100000"/>
              </a:lnSpc>
              <a:buFont typeface="Arial" panose="020B0604020202020204" pitchFamily="34" charset="0"/>
              <a:buChar char="•"/>
            </a:pPr>
            <a:r>
              <a:rPr lang="en-US" sz="2400" dirty="0"/>
              <a:t>Family Law</a:t>
            </a:r>
          </a:p>
          <a:p>
            <a:pPr marL="285750" indent="-285750">
              <a:lnSpc>
                <a:spcPct val="100000"/>
              </a:lnSpc>
              <a:buFont typeface="Arial" panose="020B0604020202020204" pitchFamily="34" charset="0"/>
              <a:buChar char="•"/>
            </a:pPr>
            <a:r>
              <a:rPr lang="en-US" sz="2400" dirty="0"/>
              <a:t>Housing</a:t>
            </a:r>
          </a:p>
          <a:p>
            <a:pPr marL="285750" indent="-285750">
              <a:lnSpc>
                <a:spcPct val="100000"/>
              </a:lnSpc>
              <a:buFont typeface="Arial" panose="020B0604020202020204" pitchFamily="34" charset="0"/>
              <a:buChar char="•"/>
            </a:pPr>
            <a:r>
              <a:rPr lang="en-US" sz="2400" dirty="0"/>
              <a:t>Consumer &amp; Employment</a:t>
            </a:r>
          </a:p>
          <a:p>
            <a:pPr marL="285750" indent="-285750">
              <a:lnSpc>
                <a:spcPct val="100000"/>
              </a:lnSpc>
              <a:buFont typeface="Arial" panose="020B0604020202020204" pitchFamily="34" charset="0"/>
              <a:buChar char="•"/>
            </a:pPr>
            <a:r>
              <a:rPr lang="en-US" sz="2400" dirty="0" smtClean="0"/>
              <a:t>Reentry/Veterans</a:t>
            </a:r>
          </a:p>
          <a:p>
            <a:pPr marL="285750" indent="-285750">
              <a:lnSpc>
                <a:spcPct val="100000"/>
              </a:lnSpc>
              <a:buFont typeface="Arial" panose="020B0604020202020204" pitchFamily="34" charset="0"/>
              <a:buChar char="•"/>
            </a:pPr>
            <a:r>
              <a:rPr lang="en-US" sz="2400" dirty="0"/>
              <a:t>Attorneys for Children</a:t>
            </a:r>
          </a:p>
          <a:p>
            <a:pPr>
              <a:lnSpc>
                <a:spcPct val="100000"/>
              </a:lnSpc>
            </a:pPr>
            <a:endParaRPr lang="en-US" sz="2400" dirty="0"/>
          </a:p>
        </p:txBody>
      </p:sp>
      <p:sp>
        <p:nvSpPr>
          <p:cNvPr id="14" name="Text Placeholder 13"/>
          <p:cNvSpPr>
            <a:spLocks noGrp="1"/>
          </p:cNvSpPr>
          <p:nvPr>
            <p:ph type="body" idx="11"/>
          </p:nvPr>
        </p:nvSpPr>
        <p:spPr>
          <a:xfrm>
            <a:off x="4450270" y="2905347"/>
            <a:ext cx="4274236" cy="3485827"/>
          </a:xfrm>
        </p:spPr>
        <p:txBody>
          <a:bodyPr/>
          <a:lstStyle/>
          <a:p>
            <a:pPr marL="285750" indent="-285750">
              <a:lnSpc>
                <a:spcPct val="100000"/>
              </a:lnSpc>
              <a:buFont typeface="Arial" panose="020B0604020202020204" pitchFamily="34" charset="0"/>
              <a:buChar char="•"/>
            </a:pPr>
            <a:r>
              <a:rPr lang="en-US" sz="2400" dirty="0" smtClean="0"/>
              <a:t>Education </a:t>
            </a:r>
            <a:r>
              <a:rPr lang="en-US" sz="2400" dirty="0"/>
              <a:t>Advocacy Project</a:t>
            </a:r>
          </a:p>
          <a:p>
            <a:pPr marL="285750" indent="-285750">
              <a:lnSpc>
                <a:spcPct val="100000"/>
              </a:lnSpc>
              <a:buFont typeface="Arial" panose="020B0604020202020204" pitchFamily="34" charset="0"/>
              <a:buChar char="•"/>
            </a:pPr>
            <a:r>
              <a:rPr lang="en-US" sz="2400" dirty="0"/>
              <a:t>Immigrants &amp; Refugees</a:t>
            </a:r>
          </a:p>
          <a:p>
            <a:pPr marL="285750" indent="-285750">
              <a:lnSpc>
                <a:spcPct val="100000"/>
              </a:lnSpc>
              <a:buFont typeface="Arial" panose="020B0604020202020204" pitchFamily="34" charset="0"/>
              <a:buChar char="•"/>
            </a:pPr>
            <a:r>
              <a:rPr lang="en-US" sz="2400" dirty="0"/>
              <a:t>Criminal Defense</a:t>
            </a:r>
          </a:p>
          <a:p>
            <a:pPr marL="285750" indent="-285750">
              <a:lnSpc>
                <a:spcPct val="100000"/>
              </a:lnSpc>
              <a:buFont typeface="Arial" panose="020B0604020202020204" pitchFamily="34" charset="0"/>
              <a:buChar char="•"/>
            </a:pPr>
            <a:r>
              <a:rPr lang="en-US" sz="2400" dirty="0"/>
              <a:t>Appeals &amp; </a:t>
            </a:r>
            <a:r>
              <a:rPr lang="en-US" sz="2400" dirty="0" smtClean="0"/>
              <a:t>Post-Conviction</a:t>
            </a:r>
          </a:p>
          <a:p>
            <a:pPr>
              <a:lnSpc>
                <a:spcPct val="100000"/>
              </a:lnSpc>
            </a:pPr>
            <a:endParaRPr lang="en-US" sz="2400" dirty="0"/>
          </a:p>
          <a:p>
            <a:pPr>
              <a:lnSpc>
                <a:spcPct val="100000"/>
              </a:lnSpc>
            </a:pPr>
            <a:r>
              <a:rPr lang="en-US" sz="2400" dirty="0" smtClean="0"/>
              <a:t>To volunteer send a letter of interest and resume to </a:t>
            </a:r>
            <a:r>
              <a:rPr lang="en-US" sz="2400" dirty="0" smtClean="0">
                <a:hlinkClick r:id="rId2"/>
              </a:rPr>
              <a:t>resume@legalaidbuffalo.org</a:t>
            </a:r>
            <a:r>
              <a:rPr lang="en-US" sz="2400" dirty="0" smtClean="0"/>
              <a:t> </a:t>
            </a:r>
            <a:endParaRPr lang="en-US" sz="2400" dirty="0"/>
          </a:p>
        </p:txBody>
      </p:sp>
      <p:sp>
        <p:nvSpPr>
          <p:cNvPr id="3" name="Title 2"/>
          <p:cNvSpPr>
            <a:spLocks noGrp="1"/>
          </p:cNvSpPr>
          <p:nvPr>
            <p:ph type="title"/>
          </p:nvPr>
        </p:nvSpPr>
        <p:spPr>
          <a:xfrm>
            <a:off x="427101" y="1320800"/>
            <a:ext cx="7886700" cy="1179332"/>
          </a:xfrm>
        </p:spPr>
        <p:txBody>
          <a:bodyPr>
            <a:normAutofit/>
          </a:bodyPr>
          <a:lstStyle/>
          <a:p>
            <a:pPr>
              <a:lnSpc>
                <a:spcPct val="100000"/>
              </a:lnSpc>
            </a:pPr>
            <a:r>
              <a:rPr lang="en-US" sz="3600" dirty="0"/>
              <a:t>Legal Aid Bureau of Buffalo</a:t>
            </a:r>
            <a:r>
              <a:rPr lang="en-US" sz="3200" dirty="0"/>
              <a:t/>
            </a:r>
            <a:br>
              <a:rPr lang="en-US" sz="3200" dirty="0"/>
            </a:br>
            <a:r>
              <a:rPr lang="en-US" sz="3200" dirty="0"/>
              <a:t>		</a:t>
            </a:r>
            <a:r>
              <a:rPr lang="en-US" dirty="0"/>
              <a:t>https://legalaidbuffalo.org/</a:t>
            </a:r>
          </a:p>
        </p:txBody>
      </p:sp>
      <p:pic>
        <p:nvPicPr>
          <p:cNvPr id="12" name="Picture 11"/>
          <p:cNvPicPr>
            <a:picLocks noChangeAspect="1"/>
          </p:cNvPicPr>
          <p:nvPr/>
        </p:nvPicPr>
        <p:blipFill>
          <a:blip r:embed="rId3"/>
          <a:stretch>
            <a:fillRect/>
          </a:stretch>
        </p:blipFill>
        <p:spPr>
          <a:xfrm>
            <a:off x="6694808" y="1636824"/>
            <a:ext cx="1495425" cy="952500"/>
          </a:xfrm>
          <a:prstGeom prst="rect">
            <a:avLst/>
          </a:prstGeom>
        </p:spPr>
      </p:pic>
    </p:spTree>
    <p:extLst>
      <p:ext uri="{BB962C8B-B14F-4D97-AF65-F5344CB8AC3E}">
        <p14:creationId xmlns:p14="http://schemas.microsoft.com/office/powerpoint/2010/main" val="39922389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
          </p:nvPr>
        </p:nvSpPr>
        <p:spPr>
          <a:xfrm>
            <a:off x="425196" y="2185417"/>
            <a:ext cx="4695444" cy="4122786"/>
          </a:xfrm>
        </p:spPr>
        <p:txBody>
          <a:bodyPr/>
          <a:lstStyle/>
          <a:p>
            <a:pPr marL="285750" indent="-285750">
              <a:lnSpc>
                <a:spcPct val="100000"/>
              </a:lnSpc>
              <a:spcBef>
                <a:spcPts val="0"/>
              </a:spcBef>
              <a:buFont typeface="Arial" panose="020B0604020202020204" pitchFamily="34" charset="0"/>
              <a:buChar char="•"/>
            </a:pPr>
            <a:r>
              <a:rPr lang="en-US" sz="2400" dirty="0">
                <a:hlinkClick r:id="rId2"/>
              </a:rPr>
              <a:t>http://www.nls.org/</a:t>
            </a:r>
            <a:endParaRPr lang="en-US" sz="2400" dirty="0"/>
          </a:p>
          <a:p>
            <a:pPr marL="285750" indent="-285750">
              <a:lnSpc>
                <a:spcPct val="100000"/>
              </a:lnSpc>
              <a:spcBef>
                <a:spcPts val="0"/>
              </a:spcBef>
              <a:buFont typeface="Arial" panose="020B0604020202020204" pitchFamily="34" charset="0"/>
              <a:buChar char="•"/>
            </a:pPr>
            <a:endParaRPr lang="en-US" sz="1000" dirty="0"/>
          </a:p>
          <a:p>
            <a:pPr marL="285750" indent="-285750">
              <a:lnSpc>
                <a:spcPct val="100000"/>
              </a:lnSpc>
              <a:spcBef>
                <a:spcPts val="0"/>
              </a:spcBef>
              <a:buFont typeface="Arial" panose="020B0604020202020204" pitchFamily="34" charset="0"/>
              <a:buChar char="•"/>
            </a:pPr>
            <a:r>
              <a:rPr lang="en-US" sz="2400" dirty="0"/>
              <a:t>Serves Erie, Niagara, Orleans, Genesee &amp; Wyoming Counties</a:t>
            </a:r>
          </a:p>
          <a:p>
            <a:pPr marL="285750" indent="-285750">
              <a:lnSpc>
                <a:spcPct val="100000"/>
              </a:lnSpc>
              <a:spcBef>
                <a:spcPts val="0"/>
              </a:spcBef>
              <a:buFont typeface="Arial" panose="020B0604020202020204" pitchFamily="34" charset="0"/>
              <a:buChar char="•"/>
            </a:pPr>
            <a:endParaRPr lang="en-US" sz="1000" dirty="0"/>
          </a:p>
          <a:p>
            <a:pPr marL="285750" indent="-285750">
              <a:lnSpc>
                <a:spcPct val="100000"/>
              </a:lnSpc>
              <a:spcBef>
                <a:spcPts val="0"/>
              </a:spcBef>
              <a:buFont typeface="Arial" panose="020B0604020202020204" pitchFamily="34" charset="0"/>
              <a:buChar char="•"/>
            </a:pPr>
            <a:r>
              <a:rPr lang="en-US" sz="2400" dirty="0"/>
              <a:t>Offices in Buffalo, Niagara Falls &amp; Batavia</a:t>
            </a:r>
          </a:p>
          <a:p>
            <a:pPr>
              <a:lnSpc>
                <a:spcPct val="100000"/>
              </a:lnSpc>
              <a:spcBef>
                <a:spcPts val="0"/>
              </a:spcBef>
            </a:pPr>
            <a:endParaRPr lang="en-US" sz="1000" dirty="0"/>
          </a:p>
          <a:p>
            <a:pPr marL="285750" indent="-285750">
              <a:lnSpc>
                <a:spcPct val="100000"/>
              </a:lnSpc>
              <a:spcBef>
                <a:spcPts val="0"/>
              </a:spcBef>
              <a:buFont typeface="Arial" panose="020B0604020202020204" pitchFamily="34" charset="0"/>
              <a:buChar char="•"/>
            </a:pPr>
            <a:r>
              <a:rPr lang="en-US" sz="2400" dirty="0"/>
              <a:t>Justice </a:t>
            </a:r>
            <a:r>
              <a:rPr lang="en-US" sz="2400" dirty="0" smtClean="0"/>
              <a:t>Bus</a:t>
            </a:r>
          </a:p>
          <a:p>
            <a:pPr marL="285750" indent="-285750">
              <a:lnSpc>
                <a:spcPct val="100000"/>
              </a:lnSpc>
              <a:spcBef>
                <a:spcPts val="0"/>
              </a:spcBef>
              <a:buFont typeface="Arial" panose="020B0604020202020204" pitchFamily="34" charset="0"/>
              <a:buChar char="•"/>
            </a:pPr>
            <a:endParaRPr lang="en-US" sz="2400" dirty="0"/>
          </a:p>
          <a:p>
            <a:pPr marL="285750" indent="-285750">
              <a:lnSpc>
                <a:spcPct val="100000"/>
              </a:lnSpc>
              <a:spcBef>
                <a:spcPts val="0"/>
              </a:spcBef>
              <a:buFont typeface="Arial" panose="020B0604020202020204" pitchFamily="34" charset="0"/>
              <a:buChar char="•"/>
            </a:pPr>
            <a:r>
              <a:rPr lang="en-US" sz="2400" dirty="0" smtClean="0"/>
              <a:t>Contact: </a:t>
            </a:r>
            <a:r>
              <a:rPr lang="en-US" sz="2400" dirty="0" smtClean="0">
                <a:hlinkClick r:id="rId3"/>
              </a:rPr>
              <a:t>https://nls.org/student-volunteers/</a:t>
            </a:r>
            <a:r>
              <a:rPr lang="en-US" sz="2400" dirty="0" smtClean="0"/>
              <a:t> </a:t>
            </a:r>
            <a:endParaRPr lang="en-US" sz="2400" dirty="0"/>
          </a:p>
        </p:txBody>
      </p:sp>
      <p:sp>
        <p:nvSpPr>
          <p:cNvPr id="3" name="Text Placeholder 2"/>
          <p:cNvSpPr>
            <a:spLocks noGrp="1"/>
          </p:cNvSpPr>
          <p:nvPr>
            <p:ph type="body" idx="11"/>
          </p:nvPr>
        </p:nvSpPr>
        <p:spPr>
          <a:xfrm>
            <a:off x="5216893" y="2534856"/>
            <a:ext cx="3429396" cy="3171346"/>
          </a:xfrm>
        </p:spPr>
        <p:txBody>
          <a:bodyPr/>
          <a:lstStyle/>
          <a:p>
            <a:pPr marL="342900" indent="-342900">
              <a:lnSpc>
                <a:spcPct val="100000"/>
              </a:lnSpc>
              <a:buFont typeface="Arial" panose="020B0604020202020204" pitchFamily="34" charset="0"/>
              <a:buChar char="•"/>
            </a:pPr>
            <a:r>
              <a:rPr lang="en-US" sz="2400" dirty="0"/>
              <a:t>Disability</a:t>
            </a:r>
          </a:p>
          <a:p>
            <a:pPr marL="342900" indent="-342900">
              <a:lnSpc>
                <a:spcPct val="100000"/>
              </a:lnSpc>
              <a:buFont typeface="Arial" panose="020B0604020202020204" pitchFamily="34" charset="0"/>
              <a:buChar char="•"/>
            </a:pPr>
            <a:r>
              <a:rPr lang="en-US" sz="2400" dirty="0"/>
              <a:t>Domestic Violence</a:t>
            </a:r>
          </a:p>
          <a:p>
            <a:pPr marL="342900" indent="-342900">
              <a:lnSpc>
                <a:spcPct val="100000"/>
              </a:lnSpc>
              <a:buFont typeface="Arial" panose="020B0604020202020204" pitchFamily="34" charset="0"/>
              <a:buChar char="•"/>
            </a:pPr>
            <a:r>
              <a:rPr lang="en-US" sz="2400" dirty="0"/>
              <a:t>Family</a:t>
            </a:r>
          </a:p>
          <a:p>
            <a:pPr marL="342900" indent="-342900">
              <a:lnSpc>
                <a:spcPct val="100000"/>
              </a:lnSpc>
              <a:buFont typeface="Arial" panose="020B0604020202020204" pitchFamily="34" charset="0"/>
              <a:buChar char="•"/>
            </a:pPr>
            <a:r>
              <a:rPr lang="en-US" sz="2400" dirty="0"/>
              <a:t>Housing</a:t>
            </a:r>
          </a:p>
          <a:p>
            <a:pPr marL="342900" indent="-342900">
              <a:lnSpc>
                <a:spcPct val="100000"/>
              </a:lnSpc>
              <a:buFont typeface="Arial" panose="020B0604020202020204" pitchFamily="34" charset="0"/>
              <a:buChar char="•"/>
            </a:pPr>
            <a:r>
              <a:rPr lang="en-US" sz="2400" dirty="0"/>
              <a:t>Public Benefits</a:t>
            </a:r>
          </a:p>
          <a:p>
            <a:pPr marL="342900" indent="-342900">
              <a:lnSpc>
                <a:spcPct val="100000"/>
              </a:lnSpc>
              <a:buFont typeface="Arial" panose="020B0604020202020204" pitchFamily="34" charset="0"/>
              <a:buChar char="•"/>
            </a:pPr>
            <a:r>
              <a:rPr lang="en-US" sz="2400" dirty="0"/>
              <a:t>Social Security &amp; SSI Work Incentives</a:t>
            </a:r>
          </a:p>
        </p:txBody>
      </p:sp>
      <p:sp>
        <p:nvSpPr>
          <p:cNvPr id="4" name="Title 3"/>
          <p:cNvSpPr>
            <a:spLocks noGrp="1"/>
          </p:cNvSpPr>
          <p:nvPr>
            <p:ph type="title"/>
          </p:nvPr>
        </p:nvSpPr>
        <p:spPr>
          <a:xfrm>
            <a:off x="425196" y="1212685"/>
            <a:ext cx="5257974" cy="671072"/>
          </a:xfrm>
        </p:spPr>
        <p:txBody>
          <a:bodyPr>
            <a:normAutofit/>
          </a:bodyPr>
          <a:lstStyle/>
          <a:p>
            <a:r>
              <a:rPr lang="en-US" dirty="0"/>
              <a:t>Neighborhood Legal Services    </a:t>
            </a:r>
          </a:p>
        </p:txBody>
      </p:sp>
      <p:pic>
        <p:nvPicPr>
          <p:cNvPr id="5126" name="Picture 6" descr="Neighborhood Legal Services, In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4890" y="1081496"/>
            <a:ext cx="3095625" cy="93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07234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idx="13"/>
          </p:nvPr>
        </p:nvPicPr>
        <p:blipFill>
          <a:blip r:embed="rId2">
            <a:extLst>
              <a:ext uri="{28A0092B-C50C-407E-A947-70E740481C1C}">
                <a14:useLocalDpi xmlns:a14="http://schemas.microsoft.com/office/drawing/2010/main" val="0"/>
              </a:ext>
            </a:extLst>
          </a:blip>
          <a:srcRect l="5899" r="5899"/>
          <a:stretch>
            <a:fillRect/>
          </a:stretch>
        </p:blipFill>
        <p:spPr>
          <a:xfrm>
            <a:off x="1212850" y="1327150"/>
            <a:ext cx="6858000" cy="4846638"/>
          </a:xfrm>
        </p:spPr>
      </p:pic>
    </p:spTree>
    <p:extLst>
      <p:ext uri="{BB962C8B-B14F-4D97-AF65-F5344CB8AC3E}">
        <p14:creationId xmlns:p14="http://schemas.microsoft.com/office/powerpoint/2010/main" val="22493134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584570" y="2204186"/>
            <a:ext cx="5418114" cy="4088078"/>
          </a:xfrm>
        </p:spPr>
        <p:txBody>
          <a:bodyPr/>
          <a:lstStyle/>
          <a:p>
            <a:pPr marL="285750" indent="-285750">
              <a:lnSpc>
                <a:spcPct val="100000"/>
              </a:lnSpc>
              <a:spcBef>
                <a:spcPts val="600"/>
              </a:spcBef>
              <a:spcAft>
                <a:spcPts val="600"/>
              </a:spcAft>
              <a:buFont typeface="Arial" panose="020B0604020202020204" pitchFamily="34" charset="0"/>
              <a:buChar char="•"/>
            </a:pPr>
            <a:r>
              <a:rPr lang="en-US" sz="2400" dirty="0"/>
              <a:t>Foreclosure</a:t>
            </a:r>
          </a:p>
          <a:p>
            <a:pPr marL="285750" indent="-285750">
              <a:lnSpc>
                <a:spcPct val="100000"/>
              </a:lnSpc>
              <a:spcBef>
                <a:spcPts val="600"/>
              </a:spcBef>
              <a:spcAft>
                <a:spcPts val="600"/>
              </a:spcAft>
              <a:buFont typeface="Arial" panose="020B0604020202020204" pitchFamily="34" charset="0"/>
              <a:buChar char="•"/>
            </a:pPr>
            <a:r>
              <a:rPr lang="en-US" sz="2400" dirty="0"/>
              <a:t>Class action litigation for low income individuals</a:t>
            </a:r>
          </a:p>
          <a:p>
            <a:pPr marL="628642" lvl="1" indent="-285750">
              <a:lnSpc>
                <a:spcPct val="100000"/>
              </a:lnSpc>
              <a:spcBef>
                <a:spcPts val="600"/>
              </a:spcBef>
              <a:spcAft>
                <a:spcPts val="600"/>
              </a:spcAft>
              <a:buFont typeface="Arial" panose="020B0604020202020204" pitchFamily="34" charset="0"/>
              <a:buChar char="•"/>
            </a:pPr>
            <a:r>
              <a:rPr lang="en-US" sz="2400" dirty="0">
                <a:solidFill>
                  <a:schemeClr val="tx1"/>
                </a:solidFill>
              </a:rPr>
              <a:t>Public assistance applications not processed timely</a:t>
            </a:r>
          </a:p>
          <a:p>
            <a:pPr marL="628642" lvl="1" indent="-285750">
              <a:lnSpc>
                <a:spcPct val="100000"/>
              </a:lnSpc>
              <a:spcBef>
                <a:spcPts val="600"/>
              </a:spcBef>
              <a:spcAft>
                <a:spcPts val="600"/>
              </a:spcAft>
              <a:buFont typeface="Arial" panose="020B0604020202020204" pitchFamily="34" charset="0"/>
              <a:buChar char="•"/>
            </a:pPr>
            <a:r>
              <a:rPr lang="en-US" sz="2400" dirty="0">
                <a:solidFill>
                  <a:schemeClr val="tx1"/>
                </a:solidFill>
              </a:rPr>
              <a:t>Improper repossession of cars</a:t>
            </a:r>
          </a:p>
          <a:p>
            <a:pPr marL="285750" indent="-285750">
              <a:lnSpc>
                <a:spcPct val="100000"/>
              </a:lnSpc>
              <a:spcBef>
                <a:spcPts val="600"/>
              </a:spcBef>
              <a:spcAft>
                <a:spcPts val="600"/>
              </a:spcAft>
              <a:buFont typeface="Arial" panose="020B0604020202020204" pitchFamily="34" charset="0"/>
              <a:buChar char="•"/>
            </a:pPr>
            <a:r>
              <a:rPr lang="en-US" sz="2400" dirty="0"/>
              <a:t>Zombie housing</a:t>
            </a:r>
          </a:p>
          <a:p>
            <a:pPr marL="285750" indent="-285750">
              <a:lnSpc>
                <a:spcPct val="100000"/>
              </a:lnSpc>
              <a:spcBef>
                <a:spcPts val="600"/>
              </a:spcBef>
              <a:spcAft>
                <a:spcPts val="600"/>
              </a:spcAft>
              <a:buFont typeface="Arial" panose="020B0604020202020204" pitchFamily="34" charset="0"/>
              <a:buChar char="•"/>
            </a:pPr>
            <a:r>
              <a:rPr lang="en-US" sz="2400" dirty="0"/>
              <a:t>Community reinvestment by banks</a:t>
            </a:r>
          </a:p>
          <a:p>
            <a:pPr>
              <a:spcBef>
                <a:spcPts val="600"/>
              </a:spcBef>
              <a:spcAft>
                <a:spcPts val="600"/>
              </a:spcAft>
            </a:pPr>
            <a:endParaRPr lang="en-US" sz="2400" dirty="0"/>
          </a:p>
        </p:txBody>
      </p:sp>
      <p:sp>
        <p:nvSpPr>
          <p:cNvPr id="4" name="Title 3"/>
          <p:cNvSpPr>
            <a:spLocks noGrp="1"/>
          </p:cNvSpPr>
          <p:nvPr>
            <p:ph type="title"/>
          </p:nvPr>
        </p:nvSpPr>
        <p:spPr/>
        <p:txBody>
          <a:bodyPr/>
          <a:lstStyle/>
          <a:p>
            <a:r>
              <a:rPr lang="en-US" dirty="0"/>
              <a:t>Western New York Law Center   </a:t>
            </a:r>
            <a:r>
              <a:rPr lang="en-US" sz="2400" dirty="0"/>
              <a:t>http://wnylc.com/</a:t>
            </a:r>
          </a:p>
        </p:txBody>
      </p:sp>
    </p:spTree>
    <p:extLst>
      <p:ext uri="{BB962C8B-B14F-4D97-AF65-F5344CB8AC3E}">
        <p14:creationId xmlns:p14="http://schemas.microsoft.com/office/powerpoint/2010/main" val="449976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72537" y="1956122"/>
            <a:ext cx="2893671" cy="2308324"/>
          </a:xfrm>
          <a:prstGeom prst="rect">
            <a:avLst/>
          </a:prstGeom>
          <a:noFill/>
        </p:spPr>
        <p:txBody>
          <a:bodyPr wrap="square" rtlCol="0">
            <a:spAutoFit/>
          </a:bodyPr>
          <a:lstStyle/>
          <a:p>
            <a:r>
              <a:rPr lang="en-US" dirty="0"/>
              <a:t>CLARO Buffalo</a:t>
            </a:r>
          </a:p>
          <a:p>
            <a:endParaRPr lang="en-US" dirty="0"/>
          </a:p>
          <a:p>
            <a:r>
              <a:rPr lang="en-US" dirty="0">
                <a:hlinkClick r:id="rId2"/>
              </a:rPr>
              <a:t>http://clarobuffalo.org/</a:t>
            </a:r>
            <a:endParaRPr lang="en-US" dirty="0"/>
          </a:p>
          <a:p>
            <a:endParaRPr lang="en-US" dirty="0"/>
          </a:p>
          <a:p>
            <a:r>
              <a:rPr lang="en-US" dirty="0"/>
              <a:t>Limited advice and counsel sessions to educate unrepresented debtors</a:t>
            </a:r>
          </a:p>
        </p:txBody>
      </p:sp>
      <p:pic>
        <p:nvPicPr>
          <p:cNvPr id="1026" name="Picture 2" descr="Image may contain: text that says 'Having issues with debt? Sued by a creditor? Free from an on: Collections, garnishments, frozen accounts cases rjudgments related credit debts medical debts, student loans, utility collections, lines credit, and charge FREE We can help you understand DEBT Starting July we will be holding our VIRTUAL CLARO sessions by appointment only the following days and times: Tuesdays from pm pm Thursdays from 10 am pm Please call US 716-828-8432 or visit our website at www.clarobuffalo.org to make appointment. Legal Resource ndsupervised awstudents WesternNew Foundation olunte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920" y="1228510"/>
            <a:ext cx="4184542" cy="5413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20872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0"/>
          </p:nvPr>
        </p:nvSpPr>
        <p:spPr>
          <a:xfrm>
            <a:off x="819831" y="1867783"/>
            <a:ext cx="3134815" cy="3917000"/>
          </a:xfrm>
        </p:spPr>
        <p:txBody>
          <a:bodyPr/>
          <a:lstStyle/>
          <a:p>
            <a:r>
              <a:rPr lang="en-US" sz="2000" dirty="0" smtClean="0">
                <a:solidFill>
                  <a:schemeClr val="tx1">
                    <a:lumMod val="50000"/>
                  </a:schemeClr>
                </a:solidFill>
              </a:rPr>
              <a:t>Services:</a:t>
            </a:r>
            <a:endParaRPr lang="en-US" sz="2000" dirty="0">
              <a:solidFill>
                <a:schemeClr val="tx1">
                  <a:lumMod val="50000"/>
                </a:schemeClr>
              </a:solidFill>
            </a:endParaRPr>
          </a:p>
          <a:p>
            <a:pPr marL="342900" indent="-342900">
              <a:buFont typeface="Arial" panose="020B0604020202020204" pitchFamily="34" charset="0"/>
              <a:buChar char="•"/>
            </a:pPr>
            <a:r>
              <a:rPr lang="en-US" sz="2000" dirty="0" smtClean="0">
                <a:solidFill>
                  <a:schemeClr val="tx1">
                    <a:lumMod val="50000"/>
                  </a:schemeClr>
                </a:solidFill>
              </a:rPr>
              <a:t>Consumer</a:t>
            </a:r>
          </a:p>
          <a:p>
            <a:pPr marL="342900" indent="-342900">
              <a:buFont typeface="Arial" panose="020B0604020202020204" pitchFamily="34" charset="0"/>
              <a:buChar char="•"/>
            </a:pPr>
            <a:r>
              <a:rPr lang="en-US" sz="2000" dirty="0" smtClean="0">
                <a:solidFill>
                  <a:schemeClr val="tx1">
                    <a:lumMod val="50000"/>
                  </a:schemeClr>
                </a:solidFill>
              </a:rPr>
              <a:t>Domestic Violence</a:t>
            </a:r>
          </a:p>
          <a:p>
            <a:pPr marL="342900" indent="-342900">
              <a:buFont typeface="Arial" panose="020B0604020202020204" pitchFamily="34" charset="0"/>
              <a:buChar char="•"/>
            </a:pPr>
            <a:r>
              <a:rPr lang="en-US" sz="2000" dirty="0" smtClean="0">
                <a:solidFill>
                  <a:schemeClr val="tx1">
                    <a:lumMod val="50000"/>
                  </a:schemeClr>
                </a:solidFill>
              </a:rPr>
              <a:t>Education </a:t>
            </a:r>
          </a:p>
          <a:p>
            <a:pPr marL="342900" indent="-342900">
              <a:buFont typeface="Arial" panose="020B0604020202020204" pitchFamily="34" charset="0"/>
              <a:buChar char="•"/>
            </a:pPr>
            <a:r>
              <a:rPr lang="en-US" sz="2000" dirty="0" smtClean="0">
                <a:solidFill>
                  <a:schemeClr val="tx1">
                    <a:lumMod val="50000"/>
                  </a:schemeClr>
                </a:solidFill>
              </a:rPr>
              <a:t>Employment</a:t>
            </a:r>
          </a:p>
          <a:p>
            <a:pPr marL="342900" indent="-342900">
              <a:buFont typeface="Arial" panose="020B0604020202020204" pitchFamily="34" charset="0"/>
              <a:buChar char="•"/>
            </a:pPr>
            <a:r>
              <a:rPr lang="en-US" sz="2000" dirty="0" smtClean="0">
                <a:solidFill>
                  <a:schemeClr val="tx1">
                    <a:lumMod val="50000"/>
                  </a:schemeClr>
                </a:solidFill>
              </a:rPr>
              <a:t>Family </a:t>
            </a:r>
          </a:p>
          <a:p>
            <a:pPr marL="342900" indent="-342900">
              <a:buFont typeface="Arial" panose="020B0604020202020204" pitchFamily="34" charset="0"/>
              <a:buChar char="•"/>
            </a:pPr>
            <a:r>
              <a:rPr lang="en-US" sz="2000" dirty="0" smtClean="0">
                <a:solidFill>
                  <a:schemeClr val="tx1">
                    <a:lumMod val="50000"/>
                  </a:schemeClr>
                </a:solidFill>
              </a:rPr>
              <a:t>Foreclosure</a:t>
            </a:r>
          </a:p>
          <a:p>
            <a:pPr marL="342900" indent="-342900">
              <a:buFont typeface="Arial" panose="020B0604020202020204" pitchFamily="34" charset="0"/>
              <a:buChar char="•"/>
            </a:pPr>
            <a:r>
              <a:rPr lang="en-US" sz="2000" dirty="0" smtClean="0">
                <a:solidFill>
                  <a:schemeClr val="tx1">
                    <a:lumMod val="50000"/>
                  </a:schemeClr>
                </a:solidFill>
              </a:rPr>
              <a:t>Health </a:t>
            </a:r>
          </a:p>
          <a:p>
            <a:pPr marL="342900" indent="-342900">
              <a:buFont typeface="Arial" panose="020B0604020202020204" pitchFamily="34" charset="0"/>
              <a:buChar char="•"/>
            </a:pPr>
            <a:r>
              <a:rPr lang="en-US" sz="2000" dirty="0" smtClean="0">
                <a:solidFill>
                  <a:schemeClr val="tx1">
                    <a:lumMod val="50000"/>
                  </a:schemeClr>
                </a:solidFill>
              </a:rPr>
              <a:t>Housing</a:t>
            </a:r>
          </a:p>
          <a:p>
            <a:pPr marL="342900" indent="-342900">
              <a:buFont typeface="Arial" panose="020B0604020202020204" pitchFamily="34" charset="0"/>
              <a:buChar char="•"/>
            </a:pPr>
            <a:r>
              <a:rPr lang="en-US" sz="2000" dirty="0" smtClean="0">
                <a:solidFill>
                  <a:schemeClr val="tx1">
                    <a:lumMod val="50000"/>
                  </a:schemeClr>
                </a:solidFill>
              </a:rPr>
              <a:t>Public Benefits</a:t>
            </a:r>
          </a:p>
          <a:p>
            <a:pPr marL="342900" indent="-342900">
              <a:buFont typeface="Arial" panose="020B0604020202020204" pitchFamily="34" charset="0"/>
              <a:buChar char="•"/>
            </a:pPr>
            <a:r>
              <a:rPr lang="en-US" sz="2000" dirty="0" smtClean="0">
                <a:solidFill>
                  <a:schemeClr val="tx1">
                    <a:lumMod val="50000"/>
                  </a:schemeClr>
                </a:solidFill>
              </a:rPr>
              <a:t>Re-entry</a:t>
            </a:r>
          </a:p>
          <a:p>
            <a:pPr marL="342900" indent="-342900">
              <a:buFont typeface="Arial" panose="020B0604020202020204" pitchFamily="34" charset="0"/>
              <a:buChar char="•"/>
            </a:pPr>
            <a:r>
              <a:rPr lang="en-US" sz="2000" dirty="0" smtClean="0">
                <a:solidFill>
                  <a:schemeClr val="tx1">
                    <a:lumMod val="50000"/>
                  </a:schemeClr>
                </a:solidFill>
              </a:rPr>
              <a:t>Seniors</a:t>
            </a:r>
          </a:p>
          <a:p>
            <a:pPr marL="342900" indent="-342900">
              <a:buFont typeface="Arial" panose="020B0604020202020204" pitchFamily="34" charset="0"/>
              <a:buChar char="•"/>
            </a:pPr>
            <a:r>
              <a:rPr lang="en-US" sz="2000" dirty="0" smtClean="0">
                <a:solidFill>
                  <a:schemeClr val="tx1">
                    <a:lumMod val="50000"/>
                  </a:schemeClr>
                </a:solidFill>
              </a:rPr>
              <a:t>Supplemental Security Income</a:t>
            </a:r>
            <a:endParaRPr lang="en-US" sz="2000" dirty="0">
              <a:solidFill>
                <a:schemeClr val="tx1">
                  <a:lumMod val="50000"/>
                </a:schemeClr>
              </a:solidFill>
            </a:endParaRPr>
          </a:p>
        </p:txBody>
      </p:sp>
      <p:sp>
        <p:nvSpPr>
          <p:cNvPr id="5" name="Text Placeholder 4"/>
          <p:cNvSpPr>
            <a:spLocks noGrp="1"/>
          </p:cNvSpPr>
          <p:nvPr>
            <p:ph type="body" idx="11"/>
          </p:nvPr>
        </p:nvSpPr>
        <p:spPr>
          <a:xfrm>
            <a:off x="4081113" y="1867783"/>
            <a:ext cx="4475746" cy="4542642"/>
          </a:xfrm>
        </p:spPr>
        <p:txBody>
          <a:bodyPr/>
          <a:lstStyle/>
          <a:p>
            <a:endParaRPr lang="en-US" sz="2400" dirty="0" smtClean="0">
              <a:solidFill>
                <a:schemeClr val="tx1">
                  <a:lumMod val="50000"/>
                </a:schemeClr>
              </a:solidFill>
            </a:endParaRPr>
          </a:p>
          <a:p>
            <a:pPr lvl="2"/>
            <a:r>
              <a:rPr lang="en-US" sz="2400" dirty="0" smtClean="0">
                <a:solidFill>
                  <a:schemeClr val="tx1">
                    <a:lumMod val="50000"/>
                  </a:schemeClr>
                </a:solidFill>
              </a:rPr>
              <a:t>Office locations:</a:t>
            </a:r>
            <a:endParaRPr lang="en-US" sz="2400" dirty="0">
              <a:solidFill>
                <a:schemeClr val="tx1">
                  <a:lumMod val="50000"/>
                </a:schemeClr>
              </a:solidFill>
            </a:endParaRPr>
          </a:p>
          <a:p>
            <a:pPr marL="1028683" lvl="2" indent="-342900">
              <a:buFont typeface="Arial" panose="020B0604020202020204" pitchFamily="34" charset="0"/>
              <a:buChar char="•"/>
            </a:pPr>
            <a:r>
              <a:rPr lang="en-US" sz="2400" dirty="0" smtClean="0">
                <a:solidFill>
                  <a:schemeClr val="tx1">
                    <a:lumMod val="50000"/>
                  </a:schemeClr>
                </a:solidFill>
              </a:rPr>
              <a:t>Bath</a:t>
            </a:r>
            <a:endParaRPr lang="en-US" sz="2400" dirty="0">
              <a:solidFill>
                <a:schemeClr val="tx1">
                  <a:lumMod val="50000"/>
                </a:schemeClr>
              </a:solidFill>
            </a:endParaRPr>
          </a:p>
          <a:p>
            <a:pPr marL="1028683" lvl="2" indent="-342900">
              <a:buFont typeface="Arial" panose="020B0604020202020204" pitchFamily="34" charset="0"/>
              <a:buChar char="•"/>
            </a:pPr>
            <a:r>
              <a:rPr lang="en-US" sz="2400" dirty="0">
                <a:solidFill>
                  <a:schemeClr val="tx1">
                    <a:lumMod val="50000"/>
                  </a:schemeClr>
                </a:solidFill>
              </a:rPr>
              <a:t>Elmira</a:t>
            </a:r>
          </a:p>
          <a:p>
            <a:pPr marL="1028683" lvl="2" indent="-342900">
              <a:buFont typeface="Arial" panose="020B0604020202020204" pitchFamily="34" charset="0"/>
              <a:buChar char="•"/>
            </a:pPr>
            <a:r>
              <a:rPr lang="en-US" sz="2400" dirty="0">
                <a:solidFill>
                  <a:schemeClr val="tx1">
                    <a:lumMod val="50000"/>
                  </a:schemeClr>
                </a:solidFill>
              </a:rPr>
              <a:t>Geneva</a:t>
            </a:r>
          </a:p>
          <a:p>
            <a:pPr marL="1028683" lvl="2" indent="-342900">
              <a:buFont typeface="Arial" panose="020B0604020202020204" pitchFamily="34" charset="0"/>
              <a:buChar char="•"/>
            </a:pPr>
            <a:r>
              <a:rPr lang="en-US" sz="2400" dirty="0">
                <a:solidFill>
                  <a:schemeClr val="tx1">
                    <a:lumMod val="50000"/>
                  </a:schemeClr>
                </a:solidFill>
              </a:rPr>
              <a:t>Ithaca</a:t>
            </a:r>
          </a:p>
          <a:p>
            <a:pPr marL="1028683" lvl="2" indent="-342900">
              <a:buFont typeface="Arial" panose="020B0604020202020204" pitchFamily="34" charset="0"/>
              <a:buChar char="•"/>
            </a:pPr>
            <a:r>
              <a:rPr lang="en-US" sz="2400" dirty="0">
                <a:solidFill>
                  <a:schemeClr val="tx1">
                    <a:lumMod val="50000"/>
                  </a:schemeClr>
                </a:solidFill>
              </a:rPr>
              <a:t>Jamestown</a:t>
            </a:r>
          </a:p>
          <a:p>
            <a:pPr marL="1028683" lvl="2" indent="-342900">
              <a:buFont typeface="Arial" panose="020B0604020202020204" pitchFamily="34" charset="0"/>
              <a:buChar char="•"/>
            </a:pPr>
            <a:r>
              <a:rPr lang="en-US" sz="2400" dirty="0">
                <a:solidFill>
                  <a:schemeClr val="tx1">
                    <a:lumMod val="50000"/>
                  </a:schemeClr>
                </a:solidFill>
              </a:rPr>
              <a:t>Olean</a:t>
            </a:r>
          </a:p>
          <a:p>
            <a:pPr marL="1028683" lvl="2" indent="-342900">
              <a:buFont typeface="Arial" panose="020B0604020202020204" pitchFamily="34" charset="0"/>
              <a:buChar char="•"/>
            </a:pPr>
            <a:r>
              <a:rPr lang="en-US" sz="2400" dirty="0">
                <a:solidFill>
                  <a:schemeClr val="tx1">
                    <a:lumMod val="50000"/>
                  </a:schemeClr>
                </a:solidFill>
              </a:rPr>
              <a:t>Rochester </a:t>
            </a:r>
            <a:endParaRPr lang="en-US" sz="2400" dirty="0" smtClean="0">
              <a:solidFill>
                <a:schemeClr val="tx1">
                  <a:lumMod val="50000"/>
                </a:schemeClr>
              </a:solidFill>
            </a:endParaRPr>
          </a:p>
          <a:p>
            <a:pPr marL="342900" indent="-342900">
              <a:buFont typeface="Arial" panose="020B0604020202020204" pitchFamily="34" charset="0"/>
              <a:buChar char="•"/>
            </a:pPr>
            <a:endParaRPr lang="en-US" sz="2400" dirty="0">
              <a:solidFill>
                <a:schemeClr val="tx1">
                  <a:lumMod val="50000"/>
                </a:schemeClr>
              </a:solidFill>
            </a:endParaRPr>
          </a:p>
          <a:p>
            <a:pPr>
              <a:lnSpc>
                <a:spcPct val="100000"/>
              </a:lnSpc>
            </a:pPr>
            <a:r>
              <a:rPr lang="en-US" sz="2400" dirty="0" smtClean="0">
                <a:solidFill>
                  <a:schemeClr val="tx1">
                    <a:lumMod val="50000"/>
                  </a:schemeClr>
                </a:solidFill>
              </a:rPr>
              <a:t>To volunteer: </a:t>
            </a:r>
            <a:r>
              <a:rPr lang="en-US" sz="2400" dirty="0" smtClean="0">
                <a:solidFill>
                  <a:schemeClr val="tx1">
                    <a:lumMod val="50000"/>
                  </a:schemeClr>
                </a:solidFill>
                <a:hlinkClick r:id="rId2"/>
              </a:rPr>
              <a:t>https://www.lawny.org/Volunteer</a:t>
            </a:r>
            <a:r>
              <a:rPr lang="en-US" sz="2400" dirty="0" smtClean="0">
                <a:solidFill>
                  <a:schemeClr val="tx1">
                    <a:lumMod val="50000"/>
                  </a:schemeClr>
                </a:solidFill>
              </a:rPr>
              <a:t> </a:t>
            </a:r>
            <a:endParaRPr lang="en-US" sz="2400" dirty="0">
              <a:solidFill>
                <a:schemeClr val="tx1">
                  <a:lumMod val="50000"/>
                </a:schemeClr>
              </a:solidFill>
            </a:endParaRPr>
          </a:p>
        </p:txBody>
      </p:sp>
      <p:sp>
        <p:nvSpPr>
          <p:cNvPr id="2" name="Title 1"/>
          <p:cNvSpPr>
            <a:spLocks noGrp="1"/>
          </p:cNvSpPr>
          <p:nvPr>
            <p:ph type="title"/>
          </p:nvPr>
        </p:nvSpPr>
        <p:spPr>
          <a:xfrm>
            <a:off x="427101" y="1032042"/>
            <a:ext cx="7886700" cy="604253"/>
          </a:xfrm>
        </p:spPr>
        <p:txBody>
          <a:bodyPr/>
          <a:lstStyle/>
          <a:p>
            <a:r>
              <a:rPr lang="en-US" dirty="0" smtClean="0"/>
              <a:t>Legal Assistance of Western New York</a:t>
            </a:r>
            <a:endParaRPr lang="en-US" dirty="0"/>
          </a:p>
        </p:txBody>
      </p:sp>
    </p:spTree>
    <p:extLst>
      <p:ext uri="{BB962C8B-B14F-4D97-AF65-F5344CB8AC3E}">
        <p14:creationId xmlns:p14="http://schemas.microsoft.com/office/powerpoint/2010/main" val="1289617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Grp="1" noChangeArrowheads="1"/>
          </p:cNvSpPr>
          <p:nvPr>
            <p:ph type="body" idx="1"/>
          </p:nvPr>
        </p:nvSpPr>
        <p:spPr bwMode="auto">
          <a:xfrm>
            <a:off x="427101" y="2025635"/>
            <a:ext cx="7886700" cy="417037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t" latinLnBrk="0" hangingPunct="0">
              <a:lnSpc>
                <a:spcPct val="100000"/>
              </a:lnSpc>
              <a:spcBef>
                <a:spcPts val="600"/>
              </a:spcBef>
              <a:spcAft>
                <a:spcPct val="0"/>
              </a:spcAft>
              <a:buClrTx/>
              <a:buSzTx/>
              <a:buFontTx/>
              <a:buChar char="•"/>
              <a:tabLst/>
            </a:pPr>
            <a:r>
              <a:rPr kumimoji="0" lang="en-US" altLang="en-US" sz="1800" b="0" i="0" strike="noStrike" cap="none" normalizeH="0" dirty="0" smtClean="0">
                <a:ln>
                  <a:noFill/>
                </a:ln>
                <a:solidFill>
                  <a:srgbClr val="000000"/>
                </a:solidFill>
                <a:effectLst/>
                <a:latin typeface="Georgia" panose="02040502050405020303" pitchFamily="18" charset="0"/>
              </a:rPr>
              <a:t> Bankruptcy (Chapter 7) &amp; Debt Collection</a:t>
            </a:r>
          </a:p>
          <a:p>
            <a:pPr marL="0" marR="0" lvl="0" indent="0" algn="l" defTabSz="914400" rtl="0" eaLnBrk="0" fontAlgn="t" latinLnBrk="0" hangingPunct="0">
              <a:lnSpc>
                <a:spcPct val="100000"/>
              </a:lnSpc>
              <a:spcBef>
                <a:spcPts val="600"/>
              </a:spcBef>
              <a:spcAft>
                <a:spcPct val="0"/>
              </a:spcAft>
              <a:buClrTx/>
              <a:buSzTx/>
              <a:buFontTx/>
              <a:buChar char="•"/>
              <a:tabLst/>
            </a:pPr>
            <a:r>
              <a:rPr lang="en-US" altLang="en-US" sz="1800" dirty="0" smtClean="0">
                <a:solidFill>
                  <a:srgbClr val="000000"/>
                </a:solidFill>
                <a:latin typeface="Georgia" panose="02040502050405020303" pitchFamily="18" charset="0"/>
              </a:rPr>
              <a:t> Child Custody or Visitation</a:t>
            </a:r>
          </a:p>
          <a:p>
            <a:pPr marL="0" marR="0" lvl="0" indent="0" algn="l" defTabSz="914400" rtl="0" eaLnBrk="0" fontAlgn="t" latinLnBrk="0" hangingPunct="0">
              <a:lnSpc>
                <a:spcPct val="100000"/>
              </a:lnSpc>
              <a:spcBef>
                <a:spcPts val="600"/>
              </a:spcBef>
              <a:spcAft>
                <a:spcPct val="0"/>
              </a:spcAft>
              <a:buClrTx/>
              <a:buSzTx/>
              <a:buFontTx/>
              <a:buChar char="•"/>
              <a:tabLst/>
            </a:pPr>
            <a:r>
              <a:rPr kumimoji="0" lang="en-US" altLang="en-US" sz="1800" b="0" i="0" strike="noStrike" cap="none" normalizeH="0" dirty="0" smtClean="0">
                <a:ln>
                  <a:noFill/>
                </a:ln>
                <a:solidFill>
                  <a:srgbClr val="000000"/>
                </a:solidFill>
                <a:effectLst/>
                <a:latin typeface="Georgia" panose="02040502050405020303" pitchFamily="18" charset="0"/>
              </a:rPr>
              <a:t> Town Court (</a:t>
            </a:r>
            <a:r>
              <a:rPr kumimoji="0" lang="en-US" altLang="en-US" sz="1800" b="0" i="0" strike="noStrike" cap="none" normalizeH="0" dirty="0" smtClean="0">
                <a:ln>
                  <a:noFill/>
                </a:ln>
                <a:solidFill>
                  <a:srgbClr val="000000"/>
                </a:solidFill>
                <a:effectLst/>
                <a:latin typeface="Georgia" panose="02040502050405020303" pitchFamily="18" charset="0"/>
              </a:rPr>
              <a:t>Irondequoit) – </a:t>
            </a:r>
            <a:r>
              <a:rPr kumimoji="0" lang="en-US" altLang="en-US" sz="1800" b="0" i="0" strike="noStrike" cap="none" normalizeH="0" dirty="0" smtClean="0">
                <a:ln>
                  <a:noFill/>
                </a:ln>
                <a:solidFill>
                  <a:srgbClr val="000000"/>
                </a:solidFill>
                <a:effectLst/>
                <a:latin typeface="Georgia" panose="02040502050405020303" pitchFamily="18" charset="0"/>
              </a:rPr>
              <a:t>Landlord Tenant Program</a:t>
            </a:r>
          </a:p>
          <a:p>
            <a:pPr marL="0" marR="0" lvl="0" indent="0" algn="l" defTabSz="914400" rtl="0" eaLnBrk="0" fontAlgn="t" latinLnBrk="0" hangingPunct="0">
              <a:lnSpc>
                <a:spcPct val="100000"/>
              </a:lnSpc>
              <a:spcBef>
                <a:spcPts val="600"/>
              </a:spcBef>
              <a:spcAft>
                <a:spcPct val="0"/>
              </a:spcAft>
              <a:buClrTx/>
              <a:buSzTx/>
              <a:buFontTx/>
              <a:buChar char="•"/>
              <a:tabLst/>
            </a:pPr>
            <a:r>
              <a:rPr kumimoji="0" lang="en-US" altLang="en-US" sz="1800" b="0" i="0" strike="noStrike" cap="none" normalizeH="0" dirty="0" smtClean="0">
                <a:ln>
                  <a:noFill/>
                </a:ln>
                <a:solidFill>
                  <a:srgbClr val="000000"/>
                </a:solidFill>
                <a:effectLst/>
                <a:latin typeface="Georgia" panose="02040502050405020303" pitchFamily="18" charset="0"/>
              </a:rPr>
              <a:t> Child or Spousal Support</a:t>
            </a:r>
          </a:p>
          <a:p>
            <a:pPr marL="0" marR="0" lvl="0" indent="0" algn="l" defTabSz="914400" rtl="0" eaLnBrk="0" fontAlgn="t" latinLnBrk="0" hangingPunct="0">
              <a:lnSpc>
                <a:spcPct val="100000"/>
              </a:lnSpc>
              <a:spcBef>
                <a:spcPts val="600"/>
              </a:spcBef>
              <a:spcAft>
                <a:spcPct val="0"/>
              </a:spcAft>
              <a:buClrTx/>
              <a:buSzTx/>
              <a:buFontTx/>
              <a:buChar char="•"/>
              <a:tabLst/>
            </a:pPr>
            <a:r>
              <a:rPr kumimoji="0" lang="en-US" altLang="en-US" sz="1800" b="0" i="0" strike="noStrike" cap="none" normalizeH="0" dirty="0" smtClean="0">
                <a:ln>
                  <a:noFill/>
                </a:ln>
                <a:solidFill>
                  <a:srgbClr val="000000"/>
                </a:solidFill>
                <a:effectLst/>
                <a:latin typeface="Georgia" panose="02040502050405020303" pitchFamily="18" charset="0"/>
              </a:rPr>
              <a:t> Deed Transfers (between relatives or as gifts)</a:t>
            </a:r>
          </a:p>
          <a:p>
            <a:pPr marL="0" marR="0" lvl="0" indent="0" algn="l" defTabSz="914400" rtl="0" eaLnBrk="0" fontAlgn="t" latinLnBrk="0" hangingPunct="0">
              <a:lnSpc>
                <a:spcPct val="100000"/>
              </a:lnSpc>
              <a:spcBef>
                <a:spcPts val="600"/>
              </a:spcBef>
              <a:spcAft>
                <a:spcPct val="0"/>
              </a:spcAft>
              <a:buClrTx/>
              <a:buSzTx/>
              <a:buFontTx/>
              <a:buChar char="•"/>
              <a:tabLst/>
            </a:pPr>
            <a:r>
              <a:rPr kumimoji="0" lang="en-US" altLang="en-US" sz="1800" b="0" i="0" strike="noStrike" cap="none" normalizeH="0" dirty="0" smtClean="0">
                <a:ln>
                  <a:noFill/>
                </a:ln>
                <a:solidFill>
                  <a:srgbClr val="000000"/>
                </a:solidFill>
                <a:effectLst/>
                <a:latin typeface="Georgia" panose="02040502050405020303" pitchFamily="18" charset="0"/>
              </a:rPr>
              <a:t> Domestic Violence Divorce and/or </a:t>
            </a:r>
            <a:r>
              <a:rPr lang="en-US" altLang="en-US" sz="1800" dirty="0" smtClean="0">
                <a:solidFill>
                  <a:srgbClr val="000000"/>
                </a:solidFill>
                <a:latin typeface="Georgia" panose="02040502050405020303" pitchFamily="18" charset="0"/>
              </a:rPr>
              <a:t>P</a:t>
            </a:r>
            <a:r>
              <a:rPr kumimoji="0" lang="en-US" altLang="en-US" sz="1800" b="0" i="0" strike="noStrike" cap="none" normalizeH="0" dirty="0" smtClean="0">
                <a:ln>
                  <a:noFill/>
                </a:ln>
                <a:solidFill>
                  <a:srgbClr val="000000"/>
                </a:solidFill>
                <a:effectLst/>
                <a:latin typeface="Georgia" panose="02040502050405020303" pitchFamily="18" charset="0"/>
              </a:rPr>
              <a:t>rotection</a:t>
            </a:r>
          </a:p>
          <a:p>
            <a:pPr marL="0" marR="0" lvl="0" indent="0" algn="l" defTabSz="914400" rtl="0" eaLnBrk="0" fontAlgn="t" latinLnBrk="0" hangingPunct="0">
              <a:lnSpc>
                <a:spcPct val="100000"/>
              </a:lnSpc>
              <a:spcBef>
                <a:spcPts val="600"/>
              </a:spcBef>
              <a:spcAft>
                <a:spcPct val="0"/>
              </a:spcAft>
              <a:buClrTx/>
              <a:buSzTx/>
              <a:buFontTx/>
              <a:buChar char="•"/>
              <a:tabLst/>
            </a:pPr>
            <a:r>
              <a:rPr kumimoji="0" lang="en-US" altLang="en-US" sz="1800" b="0" i="0" strike="noStrike" cap="none" normalizeH="0" dirty="0" smtClean="0">
                <a:ln>
                  <a:noFill/>
                </a:ln>
                <a:solidFill>
                  <a:srgbClr val="000000"/>
                </a:solidFill>
                <a:effectLst/>
                <a:latin typeface="Georgia" panose="02040502050405020303" pitchFamily="18" charset="0"/>
              </a:rPr>
              <a:t> Expungement of record with Child Protective Services</a:t>
            </a:r>
          </a:p>
          <a:p>
            <a:pPr marL="0" marR="0" lvl="0" indent="0" algn="l" defTabSz="914400" rtl="0" eaLnBrk="0" fontAlgn="t" latinLnBrk="0" hangingPunct="0">
              <a:lnSpc>
                <a:spcPct val="100000"/>
              </a:lnSpc>
              <a:spcBef>
                <a:spcPts val="600"/>
              </a:spcBef>
              <a:spcAft>
                <a:spcPct val="0"/>
              </a:spcAft>
              <a:buClrTx/>
              <a:buSzTx/>
              <a:buFontTx/>
              <a:buChar char="•"/>
              <a:tabLst/>
            </a:pPr>
            <a:r>
              <a:rPr lang="en-US" altLang="en-US" sz="1800" dirty="0" smtClean="0">
                <a:solidFill>
                  <a:srgbClr val="000000"/>
                </a:solidFill>
                <a:latin typeface="Georgia" panose="02040502050405020303" pitchFamily="18" charset="0"/>
              </a:rPr>
              <a:t> Federal Pro Se Assistance Program</a:t>
            </a:r>
            <a:endParaRPr kumimoji="0" lang="en-US" altLang="en-US" sz="1800" b="0" i="0" strike="noStrike" cap="none" normalizeH="0" dirty="0" smtClean="0">
              <a:ln>
                <a:noFill/>
              </a:ln>
              <a:solidFill>
                <a:srgbClr val="000000"/>
              </a:solidFill>
              <a:effectLst/>
              <a:latin typeface="Georgia" panose="02040502050405020303" pitchFamily="18" charset="0"/>
            </a:endParaRPr>
          </a:p>
          <a:p>
            <a:pPr marL="0" marR="0" lvl="0" indent="0" algn="l" defTabSz="914400" rtl="0" eaLnBrk="0" fontAlgn="t" latinLnBrk="0" hangingPunct="0">
              <a:lnSpc>
                <a:spcPct val="100000"/>
              </a:lnSpc>
              <a:spcBef>
                <a:spcPts val="600"/>
              </a:spcBef>
              <a:spcAft>
                <a:spcPct val="0"/>
              </a:spcAft>
              <a:buClrTx/>
              <a:buSzTx/>
              <a:buFontTx/>
              <a:buChar char="•"/>
              <a:tabLst/>
            </a:pPr>
            <a:r>
              <a:rPr kumimoji="0" lang="en-US" altLang="en-US" sz="1800" b="0" i="0" strike="noStrike" cap="none" normalizeH="0" dirty="0" smtClean="0">
                <a:ln>
                  <a:noFill/>
                </a:ln>
                <a:solidFill>
                  <a:srgbClr val="000000"/>
                </a:solidFill>
                <a:effectLst/>
                <a:latin typeface="Georgia" panose="02040502050405020303" pitchFamily="18" charset="0"/>
              </a:rPr>
              <a:t> Foreclosure (loss of property due to debt)</a:t>
            </a:r>
          </a:p>
          <a:p>
            <a:pPr marL="0" marR="0" lvl="0" indent="0" algn="l" defTabSz="914400" rtl="0" eaLnBrk="0" fontAlgn="t" latinLnBrk="0" hangingPunct="0">
              <a:lnSpc>
                <a:spcPct val="100000"/>
              </a:lnSpc>
              <a:spcBef>
                <a:spcPts val="600"/>
              </a:spcBef>
              <a:spcAft>
                <a:spcPct val="0"/>
              </a:spcAft>
              <a:buClrTx/>
              <a:buSzTx/>
              <a:buFontTx/>
              <a:buChar char="•"/>
              <a:tabLst/>
            </a:pPr>
            <a:r>
              <a:rPr kumimoji="0" lang="en-US" altLang="en-US" sz="1800" b="0" i="0" strike="noStrike" cap="none" normalizeH="0" dirty="0" smtClean="0">
                <a:ln>
                  <a:noFill/>
                </a:ln>
                <a:solidFill>
                  <a:srgbClr val="000000"/>
                </a:solidFill>
                <a:effectLst/>
                <a:latin typeface="Georgia" panose="02040502050405020303" pitchFamily="18" charset="0"/>
              </a:rPr>
              <a:t> Habitat for Humanity Purchases</a:t>
            </a:r>
          </a:p>
          <a:p>
            <a:pPr lvl="0"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Immigration Matters</a:t>
            </a:r>
          </a:p>
          <a:p>
            <a:pPr lvl="0"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Income Tax Controversies (New York and/or IRS income tax issues)</a:t>
            </a:r>
          </a:p>
        </p:txBody>
      </p:sp>
      <p:sp>
        <p:nvSpPr>
          <p:cNvPr id="4" name="Title 3"/>
          <p:cNvSpPr>
            <a:spLocks noGrp="1"/>
          </p:cNvSpPr>
          <p:nvPr>
            <p:ph type="title"/>
          </p:nvPr>
        </p:nvSpPr>
        <p:spPr>
          <a:xfrm>
            <a:off x="427101" y="1214922"/>
            <a:ext cx="7886700" cy="527251"/>
          </a:xfrm>
        </p:spPr>
        <p:txBody>
          <a:bodyPr>
            <a:normAutofit/>
          </a:bodyPr>
          <a:lstStyle/>
          <a:p>
            <a:r>
              <a:rPr lang="en-US" dirty="0" smtClean="0"/>
              <a:t>Volunteer Legal Services Project of Monroe County</a:t>
            </a:r>
            <a:endParaRPr lang="en-US" dirty="0"/>
          </a:p>
        </p:txBody>
      </p:sp>
    </p:spTree>
    <p:extLst>
      <p:ext uri="{BB962C8B-B14F-4D97-AF65-F5344CB8AC3E}">
        <p14:creationId xmlns:p14="http://schemas.microsoft.com/office/powerpoint/2010/main" val="20121244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427101" y="1996759"/>
            <a:ext cx="7763998" cy="4558045"/>
          </a:xfrm>
        </p:spPr>
        <p:txBody>
          <a:bodyPr/>
          <a:lstStyle/>
          <a:p>
            <a:pPr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Land </a:t>
            </a:r>
            <a:r>
              <a:rPr lang="en-US" altLang="en-US" sz="1800" dirty="0">
                <a:solidFill>
                  <a:srgbClr val="000000"/>
                </a:solidFill>
                <a:latin typeface="Georgia" panose="02040502050405020303" pitchFamily="18" charset="0"/>
              </a:rPr>
              <a:t>and/or Contract Disputes</a:t>
            </a:r>
          </a:p>
          <a:p>
            <a:pPr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Property </a:t>
            </a:r>
            <a:r>
              <a:rPr lang="en-US" altLang="en-US" sz="1800" dirty="0">
                <a:solidFill>
                  <a:srgbClr val="000000"/>
                </a:solidFill>
                <a:latin typeface="Georgia" panose="02040502050405020303" pitchFamily="18" charset="0"/>
              </a:rPr>
              <a:t>Title Issues</a:t>
            </a:r>
          </a:p>
          <a:p>
            <a:pPr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Name </a:t>
            </a:r>
            <a:r>
              <a:rPr lang="en-US" altLang="en-US" sz="1800" dirty="0">
                <a:solidFill>
                  <a:srgbClr val="000000"/>
                </a:solidFill>
                <a:latin typeface="Georgia" panose="02040502050405020303" pitchFamily="18" charset="0"/>
              </a:rPr>
              <a:t>Changes (including transgender name changes) </a:t>
            </a:r>
          </a:p>
          <a:p>
            <a:pPr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Uncontested </a:t>
            </a:r>
            <a:r>
              <a:rPr lang="en-US" altLang="en-US" sz="1800" dirty="0">
                <a:solidFill>
                  <a:srgbClr val="000000"/>
                </a:solidFill>
                <a:latin typeface="Georgia" panose="02040502050405020303" pitchFamily="18" charset="0"/>
              </a:rPr>
              <a:t>Estate Administration (when someone has passed away)</a:t>
            </a:r>
          </a:p>
          <a:p>
            <a:pPr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Unemployment </a:t>
            </a:r>
            <a:r>
              <a:rPr lang="en-US" altLang="en-US" sz="1800" dirty="0">
                <a:solidFill>
                  <a:srgbClr val="000000"/>
                </a:solidFill>
                <a:latin typeface="Georgia" panose="02040502050405020303" pitchFamily="18" charset="0"/>
              </a:rPr>
              <a:t>Insurance Benefit Denials</a:t>
            </a:r>
          </a:p>
          <a:p>
            <a:pPr lvl="0"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Standby </a:t>
            </a:r>
            <a:r>
              <a:rPr lang="en-US" altLang="en-US" sz="1800" dirty="0">
                <a:solidFill>
                  <a:srgbClr val="000000"/>
                </a:solidFill>
                <a:latin typeface="Georgia" panose="02040502050405020303" pitchFamily="18" charset="0"/>
              </a:rPr>
              <a:t>Guardianship of minor children (for parents with a serious illness)</a:t>
            </a:r>
          </a:p>
          <a:p>
            <a:pPr lvl="0"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Tort </a:t>
            </a:r>
            <a:r>
              <a:rPr lang="en-US" altLang="en-US" sz="1800" dirty="0">
                <a:solidFill>
                  <a:srgbClr val="000000"/>
                </a:solidFill>
                <a:latin typeface="Georgia" panose="02040502050405020303" pitchFamily="18" charset="0"/>
              </a:rPr>
              <a:t>Defense - for defendants only, sued for personal injury or property damage</a:t>
            </a:r>
          </a:p>
          <a:p>
            <a:pPr lvl="0" defTabSz="914400" fontAlgn="t">
              <a:lnSpc>
                <a:spcPct val="100000"/>
              </a:lnSpc>
              <a:spcBef>
                <a:spcPts val="600"/>
              </a:spcBef>
              <a:buClrTx/>
              <a:buFontTx/>
              <a:buChar char="•"/>
            </a:pPr>
            <a:r>
              <a:rPr lang="en-US" altLang="en-US" sz="1800" dirty="0" smtClean="0">
                <a:solidFill>
                  <a:srgbClr val="000000"/>
                </a:solidFill>
                <a:latin typeface="Georgia" panose="02040502050405020303" pitchFamily="18" charset="0"/>
              </a:rPr>
              <a:t> Wills</a:t>
            </a:r>
            <a:r>
              <a:rPr lang="en-US" altLang="en-US" sz="1800" dirty="0">
                <a:solidFill>
                  <a:srgbClr val="000000"/>
                </a:solidFill>
                <a:latin typeface="Georgia" panose="02040502050405020303" pitchFamily="18" charset="0"/>
              </a:rPr>
              <a:t>, Powers of Attorney, Health Care Proxies (for persons living with serious illnesses (HIV/AIDS, cancer etc.), seniors residing in the City of Rochester, or homeowners residing in the City of Rochester).</a:t>
            </a:r>
          </a:p>
          <a:p>
            <a:endParaRPr lang="en-US" sz="1800" b="1" dirty="0" smtClean="0">
              <a:solidFill>
                <a:schemeClr val="tx1">
                  <a:lumMod val="50000"/>
                </a:schemeClr>
              </a:solidFill>
              <a:latin typeface="Georgia" panose="02040502050405020303" pitchFamily="18" charset="0"/>
            </a:endParaRPr>
          </a:p>
          <a:p>
            <a:r>
              <a:rPr lang="en-US" sz="1800" b="1" dirty="0" smtClean="0">
                <a:solidFill>
                  <a:schemeClr val="tx1">
                    <a:lumMod val="50000"/>
                  </a:schemeClr>
                </a:solidFill>
                <a:latin typeface="Georgia" panose="02040502050405020303" pitchFamily="18" charset="0"/>
              </a:rPr>
              <a:t>For </a:t>
            </a:r>
            <a:r>
              <a:rPr lang="en-US" sz="1800" b="1" dirty="0">
                <a:solidFill>
                  <a:schemeClr val="tx1">
                    <a:lumMod val="50000"/>
                  </a:schemeClr>
                </a:solidFill>
                <a:latin typeface="Georgia" panose="02040502050405020303" pitchFamily="18" charset="0"/>
              </a:rPr>
              <a:t>more information, or to </a:t>
            </a:r>
            <a:r>
              <a:rPr lang="en-US" sz="1800" b="1" dirty="0" smtClean="0">
                <a:solidFill>
                  <a:schemeClr val="tx1">
                    <a:lumMod val="50000"/>
                  </a:schemeClr>
                </a:solidFill>
                <a:latin typeface="Georgia" panose="02040502050405020303" pitchFamily="18" charset="0"/>
              </a:rPr>
              <a:t>volunteer: </a:t>
            </a:r>
            <a:r>
              <a:rPr lang="en-US" sz="1800" dirty="0" smtClean="0">
                <a:hlinkClick r:id="rId2"/>
              </a:rPr>
              <a:t>https://www.vlsprochester.org/studentinterns</a:t>
            </a:r>
            <a:r>
              <a:rPr lang="en-US" sz="1800" dirty="0" smtClean="0"/>
              <a:t> </a:t>
            </a:r>
            <a:endParaRPr lang="en-US" sz="1800" b="1" dirty="0">
              <a:solidFill>
                <a:schemeClr val="tx1">
                  <a:lumMod val="50000"/>
                </a:schemeClr>
              </a:solidFill>
              <a:latin typeface="Georgia" panose="02040502050405020303" pitchFamily="18" charset="0"/>
            </a:endParaRPr>
          </a:p>
          <a:p>
            <a:endParaRPr lang="en-US" dirty="0"/>
          </a:p>
        </p:txBody>
      </p:sp>
      <p:sp>
        <p:nvSpPr>
          <p:cNvPr id="4" name="Title 3"/>
          <p:cNvSpPr>
            <a:spLocks noGrp="1"/>
          </p:cNvSpPr>
          <p:nvPr>
            <p:ph type="title"/>
          </p:nvPr>
        </p:nvSpPr>
        <p:spPr>
          <a:xfrm>
            <a:off x="427101" y="1109044"/>
            <a:ext cx="7886700" cy="613878"/>
          </a:xfrm>
        </p:spPr>
        <p:txBody>
          <a:bodyPr/>
          <a:lstStyle/>
          <a:p>
            <a:r>
              <a:rPr lang="en-US" dirty="0"/>
              <a:t>Volunteer Legal Services Project of Monroe County</a:t>
            </a:r>
          </a:p>
        </p:txBody>
      </p:sp>
    </p:spTree>
    <p:extLst>
      <p:ext uri="{BB962C8B-B14F-4D97-AF65-F5344CB8AC3E}">
        <p14:creationId xmlns:p14="http://schemas.microsoft.com/office/powerpoint/2010/main" val="17699129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27101" y="2189264"/>
            <a:ext cx="8235636" cy="4240412"/>
          </a:xfrm>
        </p:spPr>
        <p:txBody>
          <a:bodyPr/>
          <a:lstStyle/>
          <a:p>
            <a:pPr marL="285750" indent="-285750">
              <a:lnSpc>
                <a:spcPct val="100000"/>
              </a:lnSpc>
              <a:spcBef>
                <a:spcPts val="600"/>
              </a:spcBef>
              <a:buFont typeface="Arial" panose="020B0604020202020204" pitchFamily="34" charset="0"/>
              <a:buChar char="•"/>
            </a:pPr>
            <a:r>
              <a:rPr lang="en-US" sz="2000" b="1" dirty="0" smtClean="0">
                <a:latin typeface="Georgia" panose="02040502050405020303" pitchFamily="18" charset="0"/>
              </a:rPr>
              <a:t>Clinics</a:t>
            </a:r>
          </a:p>
          <a:p>
            <a:pPr marL="628642" lvl="1" indent="-285750">
              <a:lnSpc>
                <a:spcPct val="100000"/>
              </a:lnSpc>
              <a:spcBef>
                <a:spcPts val="600"/>
              </a:spcBef>
              <a:buFont typeface="Arial" panose="020B0604020202020204" pitchFamily="34" charset="0"/>
              <a:buChar char="•"/>
            </a:pPr>
            <a:r>
              <a:rPr lang="en-US" sz="2000" b="1" dirty="0" smtClean="0">
                <a:latin typeface="Georgia" panose="02040502050405020303" pitchFamily="18" charset="0"/>
              </a:rPr>
              <a:t>Contact the Clinic Professor for your preferred Clinic</a:t>
            </a:r>
          </a:p>
          <a:p>
            <a:pPr marL="628642" lvl="1" indent="-285750">
              <a:lnSpc>
                <a:spcPct val="100000"/>
              </a:lnSpc>
              <a:spcBef>
                <a:spcPts val="600"/>
              </a:spcBef>
              <a:buFont typeface="Arial" panose="020B0604020202020204" pitchFamily="34" charset="0"/>
              <a:buChar char="•"/>
            </a:pPr>
            <a:r>
              <a:rPr lang="en-US" sz="2000" b="1" dirty="0" smtClean="0">
                <a:latin typeface="Georgia" panose="02040502050405020303" pitchFamily="18" charset="0"/>
              </a:rPr>
              <a:t>Some have fellowships instead</a:t>
            </a:r>
          </a:p>
          <a:p>
            <a:pPr marL="628642" lvl="1" indent="-285750">
              <a:lnSpc>
                <a:spcPct val="100000"/>
              </a:lnSpc>
              <a:spcBef>
                <a:spcPts val="600"/>
              </a:spcBef>
              <a:buFont typeface="Arial" panose="020B0604020202020204" pitchFamily="34" charset="0"/>
              <a:buChar char="•"/>
            </a:pPr>
            <a:r>
              <a:rPr lang="en-US" sz="2000" dirty="0"/>
              <a:t>Email </a:t>
            </a:r>
            <a:r>
              <a:rPr lang="en-US" sz="2000" dirty="0">
                <a:hlinkClick r:id="rId2"/>
              </a:rPr>
              <a:t>law-clinic@buffalo.edu</a:t>
            </a:r>
            <a:r>
              <a:rPr lang="en-US" sz="2000" dirty="0"/>
              <a:t>!</a:t>
            </a:r>
            <a:endParaRPr lang="en-US" sz="2000" b="1" dirty="0" smtClean="0">
              <a:latin typeface="Georgia" panose="02040502050405020303" pitchFamily="18" charset="0"/>
            </a:endParaRPr>
          </a:p>
          <a:p>
            <a:pPr lvl="1">
              <a:lnSpc>
                <a:spcPct val="100000"/>
              </a:lnSpc>
              <a:spcBef>
                <a:spcPts val="600"/>
              </a:spcBef>
            </a:pPr>
            <a:endParaRPr lang="en-US" sz="1000" b="1" dirty="0" smtClean="0">
              <a:latin typeface="Georgia" panose="02040502050405020303" pitchFamily="18" charset="0"/>
            </a:endParaRPr>
          </a:p>
          <a:p>
            <a:pPr marL="285750" indent="-285750">
              <a:lnSpc>
                <a:spcPct val="100000"/>
              </a:lnSpc>
              <a:spcBef>
                <a:spcPts val="600"/>
              </a:spcBef>
              <a:buFont typeface="Arial" panose="020B0604020202020204" pitchFamily="34" charset="0"/>
              <a:buChar char="•"/>
            </a:pPr>
            <a:r>
              <a:rPr lang="en-US" sz="2000" b="1" dirty="0" smtClean="0">
                <a:latin typeface="Georgia" panose="02040502050405020303" pitchFamily="18" charset="0"/>
              </a:rPr>
              <a:t>Externships</a:t>
            </a:r>
          </a:p>
          <a:p>
            <a:pPr marL="628642" lvl="1" indent="-285750">
              <a:lnSpc>
                <a:spcPct val="100000"/>
              </a:lnSpc>
              <a:spcBef>
                <a:spcPts val="600"/>
              </a:spcBef>
              <a:buFont typeface="Arial" panose="020B0604020202020204" pitchFamily="34" charset="0"/>
              <a:buChar char="•"/>
            </a:pPr>
            <a:r>
              <a:rPr lang="en-US" sz="2000" b="1" dirty="0" smtClean="0">
                <a:latin typeface="Georgia" panose="02040502050405020303" pitchFamily="18" charset="0"/>
              </a:rPr>
              <a:t>Apply online under “Current Students” and “Summer Courses” under “Registrar”</a:t>
            </a:r>
          </a:p>
          <a:p>
            <a:pPr marL="285750" indent="-285750">
              <a:lnSpc>
                <a:spcPct val="100000"/>
              </a:lnSpc>
              <a:spcBef>
                <a:spcPts val="600"/>
              </a:spcBef>
              <a:buFont typeface="Arial" panose="020B0604020202020204" pitchFamily="34" charset="0"/>
              <a:buChar char="•"/>
            </a:pPr>
            <a:endParaRPr lang="en-US" sz="1000" b="1" dirty="0" smtClean="0">
              <a:latin typeface="Georgia" panose="02040502050405020303" pitchFamily="18" charset="0"/>
            </a:endParaRPr>
          </a:p>
          <a:p>
            <a:pPr marL="285750" indent="-285750">
              <a:lnSpc>
                <a:spcPct val="100000"/>
              </a:lnSpc>
              <a:spcBef>
                <a:spcPts val="600"/>
              </a:spcBef>
              <a:buFont typeface="Arial" panose="020B0604020202020204" pitchFamily="34" charset="0"/>
              <a:buChar char="•"/>
            </a:pPr>
            <a:r>
              <a:rPr lang="en-US" sz="2000" b="1" dirty="0" smtClean="0">
                <a:latin typeface="Georgia" panose="02040502050405020303" pitchFamily="18" charset="0"/>
              </a:rPr>
              <a:t>Practica</a:t>
            </a:r>
          </a:p>
          <a:p>
            <a:pPr marL="628642" lvl="1" indent="-285750">
              <a:lnSpc>
                <a:spcPct val="100000"/>
              </a:lnSpc>
              <a:spcBef>
                <a:spcPts val="600"/>
              </a:spcBef>
              <a:buFont typeface="Arial" panose="020B0604020202020204" pitchFamily="34" charset="0"/>
              <a:buChar char="•"/>
            </a:pPr>
            <a:r>
              <a:rPr lang="en-US" sz="2000" b="1" dirty="0" smtClean="0">
                <a:latin typeface="Georgia" panose="02040502050405020303" pitchFamily="18" charset="0"/>
              </a:rPr>
              <a:t>Contact the Practica Professor for your preferred</a:t>
            </a:r>
            <a:endParaRPr lang="en-US" sz="2000" b="1" dirty="0">
              <a:latin typeface="Georgia" panose="02040502050405020303" pitchFamily="18" charset="0"/>
            </a:endParaRPr>
          </a:p>
        </p:txBody>
      </p:sp>
      <p:sp>
        <p:nvSpPr>
          <p:cNvPr id="3" name="Title 2"/>
          <p:cNvSpPr>
            <a:spLocks noGrp="1"/>
          </p:cNvSpPr>
          <p:nvPr>
            <p:ph type="title"/>
          </p:nvPr>
        </p:nvSpPr>
        <p:spPr>
          <a:xfrm>
            <a:off x="427101" y="1320800"/>
            <a:ext cx="7886700" cy="546501"/>
          </a:xfrm>
        </p:spPr>
        <p:txBody>
          <a:bodyPr/>
          <a:lstStyle/>
          <a:p>
            <a:r>
              <a:rPr lang="en-US" dirty="0" smtClean="0"/>
              <a:t>For Credit summer pro bono</a:t>
            </a:r>
            <a:endParaRPr lang="en-US" dirty="0"/>
          </a:p>
        </p:txBody>
      </p:sp>
    </p:spTree>
    <p:extLst>
      <p:ext uri="{BB962C8B-B14F-4D97-AF65-F5344CB8AC3E}">
        <p14:creationId xmlns:p14="http://schemas.microsoft.com/office/powerpoint/2010/main" val="29271886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3"/>
          </p:nvPr>
        </p:nvPicPr>
        <p:blipFill>
          <a:blip r:embed="rId2">
            <a:extLst>
              <a:ext uri="{28A0092B-C50C-407E-A947-70E740481C1C}">
                <a14:useLocalDpi xmlns:a14="http://schemas.microsoft.com/office/drawing/2010/main" val="0"/>
              </a:ext>
            </a:extLst>
          </a:blip>
          <a:srcRect t="1567" b="1567"/>
          <a:stretch>
            <a:fillRect/>
          </a:stretch>
        </p:blipFill>
        <p:spPr>
          <a:xfrm>
            <a:off x="2041124" y="1095375"/>
            <a:ext cx="4754563" cy="5578475"/>
          </a:xfrm>
        </p:spPr>
      </p:pic>
    </p:spTree>
    <p:extLst>
      <p:ext uri="{BB962C8B-B14F-4D97-AF65-F5344CB8AC3E}">
        <p14:creationId xmlns:p14="http://schemas.microsoft.com/office/powerpoint/2010/main" val="401127466"/>
      </p:ext>
    </p:extLst>
  </p:cSld>
  <p:clrMapOvr>
    <a:masterClrMapping/>
  </p:clrMapOvr>
</p:sld>
</file>

<file path=ppt/theme/theme1.xml><?xml version="1.0" encoding="utf-8"?>
<a:theme xmlns:a="http://schemas.openxmlformats.org/drawingml/2006/main" name="UB School of Law">
  <a:themeElements>
    <a:clrScheme name="UB Color Palette">
      <a:dk1>
        <a:srgbClr val="666666"/>
      </a:dk1>
      <a:lt1>
        <a:srgbClr val="FFFFFF"/>
      </a:lt1>
      <a:dk2>
        <a:srgbClr val="005BBB"/>
      </a:dk2>
      <a:lt2>
        <a:srgbClr val="FFFFFF"/>
      </a:lt2>
      <a:accent1>
        <a:srgbClr val="005BBB"/>
      </a:accent1>
      <a:accent2>
        <a:srgbClr val="41B6E6"/>
      </a:accent2>
      <a:accent3>
        <a:srgbClr val="E56D54"/>
      </a:accent3>
      <a:accent4>
        <a:srgbClr val="666666"/>
      </a:accent4>
      <a:accent5>
        <a:srgbClr val="007681"/>
      </a:accent5>
      <a:accent6>
        <a:srgbClr val="003E51"/>
      </a:accent6>
      <a:hlink>
        <a:srgbClr val="186BB7"/>
      </a:hlink>
      <a:folHlink>
        <a:srgbClr val="D86A4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B School of Law" id="{629CE015-AD26-4F46-AA45-D2FF2F80F9F9}" vid="{1C0C7E10-E6BD-449B-A9E6-16855984123F}"/>
    </a:ext>
  </a:extLst>
</a:theme>
</file>

<file path=docProps/app.xml><?xml version="1.0" encoding="utf-8"?>
<Properties xmlns="http://schemas.openxmlformats.org/officeDocument/2006/extended-properties" xmlns:vt="http://schemas.openxmlformats.org/officeDocument/2006/docPropsVTypes">
  <Template>UB School of Law</Template>
  <TotalTime>353</TotalTime>
  <Words>1181</Words>
  <Application>Microsoft Office PowerPoint</Application>
  <PresentationFormat>On-screen Show (4:3)</PresentationFormat>
  <Paragraphs>262</Paragraphs>
  <Slides>29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Georgia</vt:lpstr>
      <vt:lpstr>Gill Sans MT</vt:lpstr>
      <vt:lpstr>Lato</vt:lpstr>
      <vt:lpstr>LucidaGrande</vt:lpstr>
      <vt:lpstr>Open Sans</vt:lpstr>
      <vt:lpstr>UB School of Law</vt:lpstr>
      <vt:lpstr>Pro BoNO</vt:lpstr>
      <vt:lpstr>PowerPoint Presentation</vt:lpstr>
      <vt:lpstr>Pro Bono service as defined in 22 NYCRR §520.16(b):</vt:lpstr>
      <vt:lpstr>50 Hours of Pro Bono Services for Admission to the Bar</vt:lpstr>
      <vt:lpstr>What qualifies as pro bono work?</vt:lpstr>
      <vt:lpstr>Documentation of 50 Hours</vt:lpstr>
      <vt:lpstr>Summer opportunities</vt:lpstr>
      <vt:lpstr>Paid summer pro bono</vt:lpstr>
      <vt:lpstr>Volunteer Pro Bono</vt:lpstr>
      <vt:lpstr>Civil Pro Bono Placements</vt:lpstr>
      <vt:lpstr>Limited Scope Legal Services</vt:lpstr>
      <vt:lpstr>Limited Scope Legal Services</vt:lpstr>
      <vt:lpstr>Criminal Pro Bono Placements</vt:lpstr>
      <vt:lpstr>PowerPoint Presentation</vt:lpstr>
      <vt:lpstr>Center for Elder Law &amp; Justice   https://elderjusticeny.org/</vt:lpstr>
      <vt:lpstr>ECBA Volunteer Lawyers Project</vt:lpstr>
      <vt:lpstr>ECBA Volunteer Lawyers Project</vt:lpstr>
      <vt:lpstr>ECBA Volunteer Lawyers Project</vt:lpstr>
      <vt:lpstr>Journey’s End Refugee Services  </vt:lpstr>
      <vt:lpstr>Legal Aid Bureau of Buffalo   https://legalaidbuffalo.org/</vt:lpstr>
      <vt:lpstr>Neighborhood Legal Services    </vt:lpstr>
      <vt:lpstr>PowerPoint Presentation</vt:lpstr>
      <vt:lpstr>Western New York Law Center   http://wnylc.com/</vt:lpstr>
      <vt:lpstr>PowerPoint Presentation</vt:lpstr>
      <vt:lpstr>Legal Assistance of Western New York</vt:lpstr>
      <vt:lpstr>Volunteer Legal Services Project of Monroe County</vt:lpstr>
      <vt:lpstr>Volunteer Legal Services Project of Monroe County</vt:lpstr>
      <vt:lpstr>For Credit summer pro bono</vt:lpstr>
      <vt:lpstr>PowerPoint Presentation</vt:lpstr>
    </vt:vector>
  </TitlesOfParts>
  <Company>University at Buffalo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 BoNO</dc:title>
  <dc:creator>Saran, Melinda</dc:creator>
  <cp:lastModifiedBy>Melinda Saran</cp:lastModifiedBy>
  <cp:revision>42</cp:revision>
  <dcterms:created xsi:type="dcterms:W3CDTF">2019-03-04T14:23:17Z</dcterms:created>
  <dcterms:modified xsi:type="dcterms:W3CDTF">2021-03-10T21:48:17Z</dcterms:modified>
</cp:coreProperties>
</file>