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6858000" cy="9144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BBB"/>
    <a:srgbClr val="E4E4E4"/>
    <a:srgbClr val="EBEC00"/>
    <a:srgbClr val="00A6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66" d="100"/>
          <a:sy n="66" d="100"/>
        </p:scale>
        <p:origin x="20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4E81FCB-C58C-4178-A2F9-8629019C4E40}" type="datetimeFigureOut">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361827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4E81FCB-C58C-4178-A2F9-8629019C4E40}" type="datetimeFigureOut">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963654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4E81FCB-C58C-4178-A2F9-8629019C4E40}" type="datetimeFigureOut">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1549749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4E81FCB-C58C-4178-A2F9-8629019C4E40}" type="datetimeFigureOut">
              <a:rPr lang="en-US" smtClean="0"/>
              <a:t>8/14/2018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283793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4E81FCB-C58C-4178-A2F9-8629019C4E40}" type="datetimeFigureOut">
              <a:rPr lang="en-US" smtClean="0"/>
              <a:t>8/14/2018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2658639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4E81FCB-C58C-4178-A2F9-8629019C4E40}" type="datetimeFigureOut">
              <a:rPr lang="en-US" smtClean="0"/>
              <a:t>8/14/2018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167694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E81FCB-C58C-4178-A2F9-8629019C4E40}" type="datetimeFigureOut">
              <a:rPr lang="en-US" smtClean="0"/>
              <a:t>8/14/2018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3662356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14E81FCB-C58C-4178-A2F9-8629019C4E40}" type="datetimeFigureOut">
              <a:rPr lang="en-US" smtClean="0"/>
              <a:t>8/14/2018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1588716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14E81FCB-C58C-4178-A2F9-8629019C4E40}" type="datetimeFigureOut">
              <a:rPr lang="en-US" smtClean="0"/>
              <a:t>8/14/2018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544795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4E81FCB-C58C-4178-A2F9-8629019C4E40}" type="datetimeFigureOut">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3121296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4E81FCB-C58C-4178-A2F9-8629019C4E40}" type="datetimeFigureOut">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FE0873-BD77-43AA-9380-0C35391067C0}" type="slidenum">
              <a:rPr lang="en-US" smtClean="0"/>
              <a:t>‹#›</a:t>
            </a:fld>
            <a:endParaRPr lang="en-US"/>
          </a:p>
        </p:txBody>
      </p:sp>
    </p:spTree>
    <p:extLst>
      <p:ext uri="{BB962C8B-B14F-4D97-AF65-F5344CB8AC3E}">
        <p14:creationId xmlns:p14="http://schemas.microsoft.com/office/powerpoint/2010/main" val="3450421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14E81FCB-C58C-4178-A2F9-8629019C4E40}" type="datetimeFigureOut">
              <a:rPr lang="en-US" smtClean="0"/>
              <a:t>8/14/2018</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0AFE0873-BD77-43AA-9380-0C35391067C0}" type="slidenum">
              <a:rPr lang="en-US" smtClean="0"/>
              <a:t>‹#›</a:t>
            </a:fld>
            <a:endParaRPr lang="en-US"/>
          </a:p>
        </p:txBody>
      </p:sp>
    </p:spTree>
    <p:extLst>
      <p:ext uri="{BB962C8B-B14F-4D97-AF65-F5344CB8AC3E}">
        <p14:creationId xmlns:p14="http://schemas.microsoft.com/office/powerpoint/2010/main" val="11529621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 y="0"/>
            <a:ext cx="6858001" cy="9144000"/>
          </a:xfrm>
          <a:prstGeom prst="rect">
            <a:avLst/>
          </a:prstGeom>
          <a:gradFill flip="none" rotWithShape="1">
            <a:gsLst>
              <a:gs pos="0">
                <a:srgbClr val="E4E4E4">
                  <a:shade val="30000"/>
                  <a:satMod val="115000"/>
                </a:srgbClr>
              </a:gs>
              <a:gs pos="50000">
                <a:srgbClr val="E4E4E4">
                  <a:shade val="67500"/>
                  <a:satMod val="115000"/>
                </a:srgbClr>
              </a:gs>
              <a:gs pos="100000">
                <a:srgbClr val="E4E4E4">
                  <a:shade val="100000"/>
                  <a:satMod val="115000"/>
                </a:srgbClr>
              </a:gs>
            </a:gsLst>
            <a:lin ang="16200000" scaled="1"/>
            <a:tileRect/>
          </a:gradFill>
          <a:ln w="76200">
            <a:solidFill>
              <a:srgbClr val="EBE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rgbClr val="005BBB"/>
              </a:solidFill>
            </a:endParaRPr>
          </a:p>
          <a:p>
            <a:endParaRPr lang="en-US" sz="2800" dirty="0">
              <a:solidFill>
                <a:srgbClr val="005BBB"/>
              </a:solidFill>
            </a:endParaRPr>
          </a:p>
          <a:p>
            <a:endParaRPr lang="en-US" sz="2800" dirty="0" smtClean="0">
              <a:solidFill>
                <a:srgbClr val="005BBB"/>
              </a:solidFill>
            </a:endParaRPr>
          </a:p>
          <a:p>
            <a:endParaRPr lang="en-US" sz="2800" dirty="0">
              <a:solidFill>
                <a:srgbClr val="005BBB"/>
              </a:solidFill>
            </a:endParaRPr>
          </a:p>
          <a:p>
            <a:endParaRPr lang="en-US" sz="2800" dirty="0" smtClean="0">
              <a:solidFill>
                <a:srgbClr val="005BBB"/>
              </a:solidFill>
            </a:endParaRPr>
          </a:p>
          <a:p>
            <a:endParaRPr lang="en-US" sz="2800" dirty="0">
              <a:solidFill>
                <a:srgbClr val="005BBB"/>
              </a:solidFill>
            </a:endParaRPr>
          </a:p>
          <a:p>
            <a:endParaRPr lang="en-US" sz="2800" b="1" dirty="0" smtClean="0">
              <a:solidFill>
                <a:srgbClr val="005BBB"/>
              </a:solidFill>
            </a:endParaRPr>
          </a:p>
          <a:p>
            <a:pPr marL="171450"/>
            <a:endParaRPr lang="en-US" sz="2800" b="1" dirty="0" smtClean="0">
              <a:solidFill>
                <a:srgbClr val="005BBB"/>
              </a:solidFill>
            </a:endParaRPr>
          </a:p>
          <a:p>
            <a:pPr marL="171450"/>
            <a:r>
              <a:rPr lang="en-US" sz="2800" b="1" dirty="0" smtClean="0">
                <a:solidFill>
                  <a:srgbClr val="005BBB"/>
                </a:solidFill>
              </a:rPr>
              <a:t>Class Description:  Seminar on </a:t>
            </a:r>
            <a:r>
              <a:rPr lang="en-US" sz="2800" b="1" dirty="0" smtClean="0">
                <a:solidFill>
                  <a:srgbClr val="005BBB"/>
                </a:solidFill>
              </a:rPr>
              <a:t>disaster </a:t>
            </a:r>
            <a:r>
              <a:rPr lang="en-US" sz="2800" b="1" dirty="0" smtClean="0">
                <a:solidFill>
                  <a:srgbClr val="005BBB"/>
                </a:solidFill>
              </a:rPr>
              <a:t>insurance recovery law, with specific focus on ongoing efforts in Puerto Rico. Opportunity to engage in Puerto Rico law reform projects.  Insurance law recommended, but not required. Spanish language skills helpful.  </a:t>
            </a:r>
          </a:p>
          <a:p>
            <a:pPr marL="171450"/>
            <a:endParaRPr lang="en-US" sz="2400" b="1" dirty="0" smtClean="0">
              <a:solidFill>
                <a:srgbClr val="005BBB"/>
              </a:solidFill>
            </a:endParaRPr>
          </a:p>
          <a:p>
            <a:pPr marL="171450"/>
            <a:r>
              <a:rPr lang="en-US" sz="2400" b="1" dirty="0">
                <a:solidFill>
                  <a:srgbClr val="005BBB"/>
                </a:solidFill>
              </a:rPr>
              <a:t>Professor: </a:t>
            </a:r>
            <a:r>
              <a:rPr lang="en-US" sz="2400" b="1" dirty="0" smtClean="0">
                <a:solidFill>
                  <a:srgbClr val="005BBB"/>
                </a:solidFill>
              </a:rPr>
              <a:t>	Dean </a:t>
            </a:r>
            <a:r>
              <a:rPr lang="en-US" sz="2400" b="1" dirty="0">
                <a:solidFill>
                  <a:srgbClr val="005BBB"/>
                </a:solidFill>
              </a:rPr>
              <a:t>Aviva Abramovsky</a:t>
            </a:r>
          </a:p>
          <a:p>
            <a:pPr marL="171450"/>
            <a:endParaRPr lang="en-US" sz="2400" b="1" dirty="0">
              <a:solidFill>
                <a:srgbClr val="005BBB"/>
              </a:solidFill>
            </a:endParaRPr>
          </a:p>
          <a:p>
            <a:pPr marL="171450"/>
            <a:r>
              <a:rPr lang="en-US" sz="2400" b="1" dirty="0" smtClean="0">
                <a:solidFill>
                  <a:srgbClr val="005BBB"/>
                </a:solidFill>
              </a:rPr>
              <a:t>Credits: 		2</a:t>
            </a:r>
          </a:p>
          <a:p>
            <a:pPr marL="171450"/>
            <a:r>
              <a:rPr lang="en-US" sz="2400" b="1" dirty="0" smtClean="0">
                <a:solidFill>
                  <a:srgbClr val="005BBB"/>
                </a:solidFill>
              </a:rPr>
              <a:t>Meets: 		O’Brian 534A  </a:t>
            </a:r>
          </a:p>
          <a:p>
            <a:pPr marL="171450"/>
            <a:r>
              <a:rPr lang="en-US" sz="2400" b="1" dirty="0">
                <a:solidFill>
                  <a:srgbClr val="005BBB"/>
                </a:solidFill>
              </a:rPr>
              <a:t>	</a:t>
            </a:r>
            <a:r>
              <a:rPr lang="en-US" sz="2400" b="1" dirty="0" smtClean="0">
                <a:solidFill>
                  <a:srgbClr val="005BBB"/>
                </a:solidFill>
              </a:rPr>
              <a:t>			Wednesdays, 3:00pm-4:30pm</a:t>
            </a:r>
          </a:p>
          <a:p>
            <a:endParaRPr lang="en-US" sz="2800" dirty="0" smtClean="0">
              <a:solidFill>
                <a:srgbClr val="005BBB"/>
              </a:solidFill>
            </a:endParaRPr>
          </a:p>
          <a:p>
            <a:pPr algn="ctr"/>
            <a:endParaRPr lang="en-US" dirty="0"/>
          </a:p>
        </p:txBody>
      </p:sp>
      <p:sp>
        <p:nvSpPr>
          <p:cNvPr id="8" name="Flowchart: Off-page Connector 7"/>
          <p:cNvSpPr/>
          <p:nvPr/>
        </p:nvSpPr>
        <p:spPr>
          <a:xfrm rot="16200000">
            <a:off x="-165502" y="578998"/>
            <a:ext cx="3235569" cy="2115671"/>
          </a:xfrm>
          <a:prstGeom prst="flowChartOffpageConnector">
            <a:avLst/>
          </a:prstGeom>
          <a:solidFill>
            <a:srgbClr val="00A69C"/>
          </a:solidFill>
          <a:ln>
            <a:solidFill>
              <a:srgbClr val="EBE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Off-page Connector 3"/>
          <p:cNvSpPr/>
          <p:nvPr/>
        </p:nvSpPr>
        <p:spPr>
          <a:xfrm rot="16200000">
            <a:off x="-543702" y="587960"/>
            <a:ext cx="3235569" cy="2097741"/>
          </a:xfrm>
          <a:prstGeom prst="flowChartOffpageConnector">
            <a:avLst/>
          </a:prstGeom>
          <a:solidFill>
            <a:srgbClr val="EBEC00"/>
          </a:solidFill>
          <a:ln>
            <a:solidFill>
              <a:srgbClr val="EBE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518" y="590431"/>
            <a:ext cx="1313194" cy="1884149"/>
          </a:xfrm>
          <a:prstGeom prst="rect">
            <a:avLst/>
          </a:prstGeom>
        </p:spPr>
      </p:pic>
      <p:sp>
        <p:nvSpPr>
          <p:cNvPr id="12" name="Diagonal Stripe 11"/>
          <p:cNvSpPr/>
          <p:nvPr/>
        </p:nvSpPr>
        <p:spPr>
          <a:xfrm flipH="1">
            <a:off x="6060141" y="0"/>
            <a:ext cx="744071" cy="2079812"/>
          </a:xfrm>
          <a:prstGeom prst="diagStripe">
            <a:avLst>
              <a:gd name="adj" fmla="val 52771"/>
            </a:avLst>
          </a:prstGeom>
          <a:solidFill>
            <a:srgbClr val="00A69C"/>
          </a:solidFill>
          <a:ln>
            <a:solidFill>
              <a:srgbClr val="EBE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492190" y="1154300"/>
            <a:ext cx="4168589" cy="1631216"/>
          </a:xfrm>
          <a:prstGeom prst="rect">
            <a:avLst/>
          </a:prstGeom>
          <a:noFill/>
        </p:spPr>
        <p:txBody>
          <a:bodyPr wrap="square" rtlCol="0">
            <a:spAutoFit/>
          </a:bodyPr>
          <a:lstStyle/>
          <a:p>
            <a:r>
              <a:rPr lang="en-US" sz="6000" b="1" dirty="0" smtClean="0">
                <a:solidFill>
                  <a:srgbClr val="005BBB"/>
                </a:solidFill>
              </a:rPr>
              <a:t>LAW724sem</a:t>
            </a:r>
          </a:p>
          <a:p>
            <a:endParaRPr lang="en-US" sz="4000" b="1" dirty="0" smtClean="0">
              <a:solidFill>
                <a:srgbClr val="005BBB"/>
              </a:solidFill>
            </a:endParaRPr>
          </a:p>
        </p:txBody>
      </p:sp>
      <p:sp>
        <p:nvSpPr>
          <p:cNvPr id="15" name="TextBox 14"/>
          <p:cNvSpPr txBox="1"/>
          <p:nvPr/>
        </p:nvSpPr>
        <p:spPr>
          <a:xfrm>
            <a:off x="3113107" y="473415"/>
            <a:ext cx="2926753" cy="461665"/>
          </a:xfrm>
          <a:prstGeom prst="rect">
            <a:avLst/>
          </a:prstGeom>
          <a:noFill/>
        </p:spPr>
        <p:txBody>
          <a:bodyPr wrap="square" rtlCol="0">
            <a:spAutoFit/>
          </a:bodyPr>
          <a:lstStyle/>
          <a:p>
            <a:r>
              <a:rPr lang="en-US" sz="2400" b="1" i="1" dirty="0" smtClean="0">
                <a:solidFill>
                  <a:srgbClr val="005BBB"/>
                </a:solidFill>
              </a:rPr>
              <a:t>New Class Listing!</a:t>
            </a:r>
            <a:endParaRPr lang="en-US" sz="2400" b="1" i="1" dirty="0">
              <a:solidFill>
                <a:srgbClr val="005BBB"/>
              </a:solidFill>
            </a:endParaRPr>
          </a:p>
        </p:txBody>
      </p:sp>
      <p:sp>
        <p:nvSpPr>
          <p:cNvPr id="18" name="TextBox 17"/>
          <p:cNvSpPr txBox="1"/>
          <p:nvPr/>
        </p:nvSpPr>
        <p:spPr>
          <a:xfrm>
            <a:off x="2398618" y="2319559"/>
            <a:ext cx="4355729" cy="954107"/>
          </a:xfrm>
          <a:prstGeom prst="rect">
            <a:avLst/>
          </a:prstGeom>
          <a:noFill/>
        </p:spPr>
        <p:txBody>
          <a:bodyPr wrap="square" rtlCol="0">
            <a:spAutoFit/>
          </a:bodyPr>
          <a:lstStyle/>
          <a:p>
            <a:r>
              <a:rPr lang="en-US" sz="2800" b="1" u="sng" dirty="0" smtClean="0">
                <a:solidFill>
                  <a:srgbClr val="005BBB"/>
                </a:solidFill>
              </a:rPr>
              <a:t>Disaster </a:t>
            </a:r>
            <a:r>
              <a:rPr lang="en-US" sz="2800" b="1" u="sng" dirty="0">
                <a:solidFill>
                  <a:srgbClr val="005BBB"/>
                </a:solidFill>
              </a:rPr>
              <a:t>Insurance Recovery</a:t>
            </a:r>
            <a:endParaRPr lang="en-US" sz="2800" b="1" dirty="0">
              <a:solidFill>
                <a:srgbClr val="005BBB"/>
              </a:solidFill>
            </a:endParaRPr>
          </a:p>
          <a:p>
            <a:endParaRPr lang="en-US" sz="2800" dirty="0"/>
          </a:p>
        </p:txBody>
      </p:sp>
    </p:spTree>
    <p:extLst>
      <p:ext uri="{BB962C8B-B14F-4D97-AF65-F5344CB8AC3E}">
        <p14:creationId xmlns:p14="http://schemas.microsoft.com/office/powerpoint/2010/main" val="28241173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53</Words>
  <Application>Microsoft Office PowerPoint</Application>
  <PresentationFormat>On-screen Show (4:3)</PresentationFormat>
  <Paragraphs>18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University at Buffalo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Kosanovich, Melania</dc:creator>
  <cp:lastModifiedBy>Kosanovich, Melania</cp:lastModifiedBy>
  <cp:revision>6</cp:revision>
  <cp:lastPrinted>2018-08-14T17:47:46Z</cp:lastPrinted>
  <dcterms:created xsi:type="dcterms:W3CDTF">2018-08-14T17:21:56Z</dcterms:created>
  <dcterms:modified xsi:type="dcterms:W3CDTF">2018-08-14T19:39:27Z</dcterms:modified>
</cp:coreProperties>
</file>